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
      <p:font typeface="Nunito"/>
      <p:regular r:id="rId29"/>
      <p:bold r:id="rId30"/>
      <p:italic r:id="rId31"/>
      <p:boldItalic r:id="rId32"/>
    </p:embeddedFont>
    <p:embeddedFont>
      <p:font typeface="Helvetica Neue"/>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33" Type="http://schemas.openxmlformats.org/officeDocument/2006/relationships/font" Target="fonts/HelveticaNeue-regular.fntdata"/><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35" Type="http://schemas.openxmlformats.org/officeDocument/2006/relationships/font" Target="fonts/HelveticaNeue-italic.fntdata"/><Relationship Id="rId12" Type="http://schemas.openxmlformats.org/officeDocument/2006/relationships/slide" Target="slides/slide7.xml"/><Relationship Id="rId34" Type="http://schemas.openxmlformats.org/officeDocument/2006/relationships/font" Target="fonts/HelveticaNeue-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HelveticaNeue-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I’m Brian- and this is Andrew, Jeffrey, Gavin, Caleb and Birathan...and we are Baba’s ToolBox.</a:t>
            </a:r>
            <a:endParaRPr/>
          </a:p>
          <a:p>
            <a:pPr indent="0" lvl="0" marL="0" rtl="0" algn="l">
              <a:spcBef>
                <a:spcPts val="0"/>
              </a:spcBef>
              <a:spcAft>
                <a:spcPts val="0"/>
              </a:spcAft>
              <a:buNone/>
            </a:pPr>
            <a:r>
              <a:rPr lang="en"/>
              <a:t>We are here today to propose our latest innovation, UTour. A way for travelers to plan and manage their travel experience.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dd85ac784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dd85ac784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now, onto our actual solution to the problem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dd85ac78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dd85ac78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feedback from the survey, we decided that it would be best to design our prototype in such a way to simulate the 3 key features that users will be interacting with before, during, and after their trip.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5dd85ac784_0_1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dd85ac784_0_1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planning phase, users will be prompted to enter their tentative plans on when and generally where they plan to travel to, as seen on the first screen on the very left.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user will then be taken to their travel agenda which they can navigate using the arrows at the top and fill in with their daily plans by tapping the + buttons under the timeslots.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tapping the + button, the user will be able to search for a destination or based off of the general location the user plans to travel to as inputted in the first screen, recommendations will be provided to the user.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dd85ac784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dd85ac784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the user is at a destination at the time as planned in their agenda, which could be detected through the device’s location services, the user will receive a notification on their device which prompts them to learn more about this destination, in this case, the CN Tower.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tapped, the user will be taken to the destination’s details page where a picture of the attraction will be present as the header. On this screen, the user can see how well others have rated the attraction and they can explore the general vicinity around the attraction using the map.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Lastly and most importantly, there is a section of the page dedicated to a detailed description of the attraction which users have the option to read or actually listen to by clicking the big red button with the voice icon.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dd85ac784_0_1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dd85ac784_0_1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after the user is done visiting a destination, they will receive another notification which asks them if they would like to leave some feedback about the attraction. As you can guess, the main purpose of this feature is for users to help out future travellers when THEY are planning out their trips.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the notification is tapped, the user will be brought to the ratings screen where they can leave a rating from 1 to 5 stars as well as write a review.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Upon submission, the user will be brought to the reviews screen where they can see what others had to say about this attraction.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Users may also click the pictures tab on the bottom navigation bar to be brought to the pictures screen. This is where the user can see what the attraction looks like through pictures that other users have uploaded as well as upload their 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Overall, our prototype was designed with the intention for testers to feel like they are going through the whole process of planning a trip, going on the trip, and reflecting on their trip.</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dd85ac784_0_1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dd85ac784_0_1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let’s look over how our prototype performed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dd85ac784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dd85ac784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Jeff - </a:t>
            </a:r>
            <a:r>
              <a:rPr lang="en"/>
              <a:t>In order to evaluate the effectiveness of our travelling app prototype, we conducted a 2-part interview sessions with 6 individual participants. We started off by asking them to complete the 3 tasks we mentioned in the previous section, asking them to think-aloud as they go through the procedures in order for us to gather accurate user data. Alongside listening to their thoughts, we observed the participant’s actions to see if we could identify any acts of hesitation or confusion to gauge any app ambiguity. After completing the tasks, we asked the participants a series of questions regarding how they felt about their experience using our prototype.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dd85ac784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dd85ac784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Jeff - Overall, the </a:t>
            </a:r>
            <a:r>
              <a:rPr lang="en"/>
              <a:t>results we’ve gathered were fairly consistent. Participants shared relatively similar feedbacks which provided insight on areas of improvement, for example some misleading icons on certain pages. Participants also say that, other than a few small moments, had no real issues with navigating and completing the tasks with our prototype, </a:t>
            </a:r>
            <a:r>
              <a:rPr lang="en"/>
              <a:t>(which correlated with our observations during the demo)</a:t>
            </a:r>
            <a:r>
              <a:rPr lang="en"/>
              <a:t>. Additionally, 50% (3/6) of our participants say that our app is something they would potentially use while travelling. While 33% (2/6) of our participants say that they would prefer other alternatives apps due to their flexibility.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5dde64aeb2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dde64aeb2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Jeff - In the end</a:t>
            </a:r>
            <a:r>
              <a:rPr lang="en"/>
              <a:t>, we can consider the study a resounding success, with key information that can be taken from the results, such as what can be improved as well as which components were appreciated by the users. Moving forward, if a future prototype of our application is to be developed, an emphasis on fixing some of the flaws that were pointed out by the participants will be a key goal, ideally clearing up any and all ambiguous visuals and enhancing the app with more unique features to stand above its competitors in terms of flexibility in order to regain the 33% of users that lost interest in our prototype.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5dd85ac784_0_1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5dd85ac784_0_1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listening and showing your interest in UTour.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dde64aeb2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dde64aeb2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dive deeper into our application, let me give a short introduction.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UTour is an application that allows users to plan out their trip, find the best attractions and leave recommendations.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designed to be an easy way for both veteran and beginner travelers to explore the world.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dd85ac784_0_1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dd85ac784_0_1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did we decide to create an application for traveling?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understood the hassles travelers face when organizing and planning trips, as well as problems that can arise when </a:t>
            </a:r>
            <a:r>
              <a:rPr lang="en"/>
              <a:t>touring</a:t>
            </a:r>
            <a:r>
              <a:rPr lang="en"/>
              <a:t> places. Instead of a simple, straightforward option made available, users often have to go through multiple websites, applications and blogs before finalizing a travel plan.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led to the creation of UTour, a simple to use mobile application designed to put planning all into one convenient and easy to access location.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dd85ac784_3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dd85ac784_3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today’s presentation, we will be looking at the initial problem, user’s expectations, our proposed solution, and the final evaluation of our prototype.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dd85ac78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dd85ac78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dde64aeb2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dde64aeb2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To identify the problem, we needed to identify our target traveller demographics and their needs.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According to a 2018 survey conducted by Travelport, millennials (ages 18 to 34) planned the most number of trips between 2017 and 2018 than any other age group.</a:t>
            </a:r>
            <a:endParaRPr sz="1200"/>
          </a:p>
          <a:p>
            <a:pPr indent="0" lvl="0" marL="0" rtl="0" algn="l">
              <a:spcBef>
                <a:spcPts val="0"/>
              </a:spcBef>
              <a:spcAft>
                <a:spcPts val="0"/>
              </a:spcAft>
              <a:buNone/>
            </a:pPr>
            <a:r>
              <a:rPr lang="en" sz="1200"/>
              <a:t>A related study conducted by Google in 2016 showed that 70% of travellers who had a smartphone used their mobile devices to conduct their travel research and planning.</a:t>
            </a:r>
            <a:endParaRPr sz="1200"/>
          </a:p>
          <a:p>
            <a:pPr indent="0" lvl="0" marL="0" rtl="0" algn="l">
              <a:spcBef>
                <a:spcPts val="0"/>
              </a:spcBef>
              <a:spcAft>
                <a:spcPts val="0"/>
              </a:spcAft>
              <a:buNone/>
            </a:pPr>
            <a:r>
              <a:rPr lang="en" sz="1200"/>
              <a:t>In fact, a Mobile Trends Report released by HubSpot’s in 2018, identified that 88% of travellers would prefer to access their favourite trip planning content all in one app.</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Therefore, we determined that our target audience is millennials who actively use their phones to plan a trip and want efficiency in their planning using one app.</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de1b2505f_0_1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de1b2505f_0_1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This led us to the problem of efficiency and effectiveness in trip planning.</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 2013 study done by TripAdvisor showed travellers would visit more than 38 websites on average to plan their trip.</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 related 2016 study by TripAdvisor revealed that 74% of travellers planned their trip by first choosing their destinations which the majority of times were chosen from based on online reviews and/or from a friend's recommendation.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However, a 2016 study by Google suggested that 85% of travellers planned activities only after having arrived at their destination because they were not able to find reliable reviews or recommendations about activities online.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Therefore, we identified a problem of needing an effective one-stop application where travellers can find reliable reviews on travel destinations and local activities to efficiently plan their trip.</a:t>
            </a:r>
            <a:endParaRPr sz="1200"/>
          </a:p>
          <a:p>
            <a:pPr indent="0" lvl="0" marL="0" rtl="0" algn="l">
              <a:spcBef>
                <a:spcPts val="0"/>
              </a:spcBef>
              <a:spcAft>
                <a:spcPts val="0"/>
              </a:spcAft>
              <a:buNone/>
            </a:pPr>
            <a:r>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dd85ac784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dd85ac784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have identified the problem, we need to understand what the users would want to see in the application.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dd85ac784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dd85ac784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was done by using a survey, as it was a quick and concise form of obtaining information from potential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asked users about their travel habits such as how often they travelled, the reasons that prohibited them from travelling, whether they think an app like ours would be beneficial to them, and possible features that they would like to see implemented.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the survey we concluded that an overwhelming 83.3% (20/24) of participants would use customer reviews as a point of consideration before trying something new such as visiting restaurants or attractions.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found that 62.5% (15/24) participants believe that being able to read or listen to details about the cities and attractions while on their travels will enhance their overall experience.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Most importantly from the survey, we discovered that only around a third of the participants would actually want to travel with a group, a clear indication that the feature wouldn’t be used much. Thus we decided from this point forward that we will not implement our proposed feature that would match users into a group of other tourists.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29.png"/><Relationship Id="rId6" Type="http://schemas.openxmlformats.org/officeDocument/2006/relationships/image" Target="../media/image2.png"/><Relationship Id="rId7" Type="http://schemas.openxmlformats.org/officeDocument/2006/relationships/image" Target="../media/image17.png"/><Relationship Id="rId8"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6"/>
        </a:solidFill>
      </p:bgPr>
    </p:bg>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t>UTour</a:t>
            </a:r>
            <a:endParaRPr sz="7200"/>
          </a:p>
          <a:p>
            <a:pPr indent="0" lvl="0" marL="0" rtl="0" algn="ctr">
              <a:spcBef>
                <a:spcPts val="0"/>
              </a:spcBef>
              <a:spcAft>
                <a:spcPts val="0"/>
              </a:spcAft>
              <a:buNone/>
            </a:pPr>
            <a:r>
              <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new way to enjoy your travelling experience</a:t>
            </a:r>
            <a:endParaRPr/>
          </a:p>
        </p:txBody>
      </p:sp>
      <p:pic>
        <p:nvPicPr>
          <p:cNvPr id="130" name="Google Shape;130;p13"/>
          <p:cNvPicPr preferRelativeResize="0"/>
          <p:nvPr/>
        </p:nvPicPr>
        <p:blipFill>
          <a:blip r:embed="rId3">
            <a:alphaModFix/>
          </a:blip>
          <a:stretch>
            <a:fillRect/>
          </a:stretch>
        </p:blipFill>
        <p:spPr>
          <a:xfrm>
            <a:off x="7839375" y="4013200"/>
            <a:ext cx="1078675" cy="911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2"/>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Solution</a:t>
            </a:r>
            <a:endParaRPr/>
          </a:p>
        </p:txBody>
      </p:sp>
      <p:pic>
        <p:nvPicPr>
          <p:cNvPr id="246" name="Google Shape;246;p22"/>
          <p:cNvPicPr preferRelativeResize="0"/>
          <p:nvPr/>
        </p:nvPicPr>
        <p:blipFill>
          <a:blip r:embed="rId3">
            <a:alphaModFix/>
          </a:blip>
          <a:stretch>
            <a:fillRect/>
          </a:stretch>
        </p:blipFill>
        <p:spPr>
          <a:xfrm>
            <a:off x="8065325" y="4232150"/>
            <a:ext cx="1078675" cy="911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3"/>
          <p:cNvSpPr txBox="1"/>
          <p:nvPr>
            <p:ph type="title"/>
          </p:nvPr>
        </p:nvSpPr>
        <p:spPr>
          <a:xfrm>
            <a:off x="819150" y="4491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Tasks</a:t>
            </a:r>
            <a:endParaRPr/>
          </a:p>
        </p:txBody>
      </p:sp>
      <p:sp>
        <p:nvSpPr>
          <p:cNvPr id="252" name="Google Shape;252;p23"/>
          <p:cNvSpPr txBox="1"/>
          <p:nvPr/>
        </p:nvSpPr>
        <p:spPr>
          <a:xfrm>
            <a:off x="819150" y="1013725"/>
            <a:ext cx="1848600" cy="727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chemeClr val="dk2"/>
                </a:solidFill>
                <a:latin typeface="Helvetica Neue"/>
                <a:ea typeface="Helvetica Neue"/>
                <a:cs typeface="Helvetica Neue"/>
                <a:sym typeface="Helvetica Neue"/>
              </a:rPr>
              <a:t>Planning the Trip</a:t>
            </a:r>
            <a:endParaRPr b="1">
              <a:latin typeface="Helvetica Neue"/>
              <a:ea typeface="Helvetica Neue"/>
              <a:cs typeface="Helvetica Neue"/>
              <a:sym typeface="Helvetica Neue"/>
            </a:endParaRPr>
          </a:p>
        </p:txBody>
      </p:sp>
      <p:sp>
        <p:nvSpPr>
          <p:cNvPr id="253" name="Google Shape;253;p23"/>
          <p:cNvSpPr txBox="1"/>
          <p:nvPr/>
        </p:nvSpPr>
        <p:spPr>
          <a:xfrm>
            <a:off x="3665575" y="1014975"/>
            <a:ext cx="1815600" cy="727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chemeClr val="dk2"/>
                </a:solidFill>
                <a:latin typeface="Helvetica Neue"/>
                <a:ea typeface="Helvetica Neue"/>
                <a:cs typeface="Helvetica Neue"/>
                <a:sym typeface="Helvetica Neue"/>
              </a:rPr>
              <a:t>During the Trip</a:t>
            </a:r>
            <a:endParaRPr b="1">
              <a:latin typeface="Helvetica Neue"/>
              <a:ea typeface="Helvetica Neue"/>
              <a:cs typeface="Helvetica Neue"/>
              <a:sym typeface="Helvetica Neue"/>
            </a:endParaRPr>
          </a:p>
        </p:txBody>
      </p:sp>
      <p:sp>
        <p:nvSpPr>
          <p:cNvPr id="254" name="Google Shape;254;p23"/>
          <p:cNvSpPr txBox="1"/>
          <p:nvPr/>
        </p:nvSpPr>
        <p:spPr>
          <a:xfrm>
            <a:off x="6510525" y="1014975"/>
            <a:ext cx="1815600" cy="727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chemeClr val="dk2"/>
                </a:solidFill>
                <a:latin typeface="Helvetica Neue"/>
                <a:ea typeface="Helvetica Neue"/>
                <a:cs typeface="Helvetica Neue"/>
                <a:sym typeface="Helvetica Neue"/>
              </a:rPr>
              <a:t>After the Trip</a:t>
            </a:r>
            <a:endParaRPr b="1">
              <a:latin typeface="Helvetica Neue"/>
              <a:ea typeface="Helvetica Neue"/>
              <a:cs typeface="Helvetica Neue"/>
              <a:sym typeface="Helvetica Neue"/>
            </a:endParaRPr>
          </a:p>
        </p:txBody>
      </p:sp>
      <p:pic>
        <p:nvPicPr>
          <p:cNvPr id="255" name="Google Shape;255;p23"/>
          <p:cNvPicPr preferRelativeResize="0"/>
          <p:nvPr/>
        </p:nvPicPr>
        <p:blipFill>
          <a:blip r:embed="rId3">
            <a:alphaModFix/>
          </a:blip>
          <a:stretch>
            <a:fillRect/>
          </a:stretch>
        </p:blipFill>
        <p:spPr>
          <a:xfrm>
            <a:off x="819150" y="1410225"/>
            <a:ext cx="1848513" cy="3428476"/>
          </a:xfrm>
          <a:prstGeom prst="rect">
            <a:avLst/>
          </a:prstGeom>
          <a:noFill/>
          <a:ln>
            <a:noFill/>
          </a:ln>
        </p:spPr>
      </p:pic>
      <p:pic>
        <p:nvPicPr>
          <p:cNvPr id="256" name="Google Shape;256;p23"/>
          <p:cNvPicPr preferRelativeResize="0"/>
          <p:nvPr/>
        </p:nvPicPr>
        <p:blipFill>
          <a:blip r:embed="rId4">
            <a:alphaModFix/>
          </a:blip>
          <a:stretch>
            <a:fillRect/>
          </a:stretch>
        </p:blipFill>
        <p:spPr>
          <a:xfrm>
            <a:off x="3664197" y="1410225"/>
            <a:ext cx="1815605" cy="3428474"/>
          </a:xfrm>
          <a:prstGeom prst="rect">
            <a:avLst/>
          </a:prstGeom>
          <a:noFill/>
          <a:ln>
            <a:noFill/>
          </a:ln>
        </p:spPr>
      </p:pic>
      <p:pic>
        <p:nvPicPr>
          <p:cNvPr id="257" name="Google Shape;257;p23"/>
          <p:cNvPicPr preferRelativeResize="0"/>
          <p:nvPr/>
        </p:nvPicPr>
        <p:blipFill>
          <a:blip r:embed="rId5">
            <a:alphaModFix/>
          </a:blip>
          <a:stretch>
            <a:fillRect/>
          </a:stretch>
        </p:blipFill>
        <p:spPr>
          <a:xfrm>
            <a:off x="6510528" y="1410225"/>
            <a:ext cx="1829423" cy="3428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24"/>
          <p:cNvSpPr txBox="1"/>
          <p:nvPr>
            <p:ph type="title"/>
          </p:nvPr>
        </p:nvSpPr>
        <p:spPr>
          <a:xfrm>
            <a:off x="819150" y="4556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a Travel Plan</a:t>
            </a:r>
            <a:endParaRPr/>
          </a:p>
        </p:txBody>
      </p:sp>
      <p:pic>
        <p:nvPicPr>
          <p:cNvPr id="263" name="Google Shape;263;p24"/>
          <p:cNvPicPr preferRelativeResize="0"/>
          <p:nvPr/>
        </p:nvPicPr>
        <p:blipFill>
          <a:blip r:embed="rId3">
            <a:alphaModFix/>
          </a:blip>
          <a:stretch>
            <a:fillRect/>
          </a:stretch>
        </p:blipFill>
        <p:spPr>
          <a:xfrm>
            <a:off x="819150" y="1410225"/>
            <a:ext cx="1848513" cy="3428476"/>
          </a:xfrm>
          <a:prstGeom prst="rect">
            <a:avLst/>
          </a:prstGeom>
          <a:noFill/>
          <a:ln>
            <a:noFill/>
          </a:ln>
        </p:spPr>
      </p:pic>
      <p:pic>
        <p:nvPicPr>
          <p:cNvPr id="264" name="Google Shape;264;p24"/>
          <p:cNvPicPr preferRelativeResize="0"/>
          <p:nvPr/>
        </p:nvPicPr>
        <p:blipFill>
          <a:blip r:embed="rId4">
            <a:alphaModFix/>
          </a:blip>
          <a:stretch>
            <a:fillRect/>
          </a:stretch>
        </p:blipFill>
        <p:spPr>
          <a:xfrm>
            <a:off x="3662075" y="1410225"/>
            <a:ext cx="1819832" cy="3428474"/>
          </a:xfrm>
          <a:prstGeom prst="rect">
            <a:avLst/>
          </a:prstGeom>
          <a:noFill/>
          <a:ln>
            <a:noFill/>
          </a:ln>
        </p:spPr>
      </p:pic>
      <p:pic>
        <p:nvPicPr>
          <p:cNvPr id="265" name="Google Shape;265;p24"/>
          <p:cNvPicPr preferRelativeResize="0"/>
          <p:nvPr/>
        </p:nvPicPr>
        <p:blipFill>
          <a:blip r:embed="rId5">
            <a:alphaModFix/>
          </a:blip>
          <a:stretch>
            <a:fillRect/>
          </a:stretch>
        </p:blipFill>
        <p:spPr>
          <a:xfrm>
            <a:off x="6506857" y="1410225"/>
            <a:ext cx="1817993" cy="3428474"/>
          </a:xfrm>
          <a:prstGeom prst="rect">
            <a:avLst/>
          </a:prstGeom>
          <a:noFill/>
          <a:ln>
            <a:noFill/>
          </a:ln>
        </p:spPr>
      </p:pic>
      <p:sp>
        <p:nvSpPr>
          <p:cNvPr id="266" name="Google Shape;266;p24"/>
          <p:cNvSpPr/>
          <p:nvPr/>
        </p:nvSpPr>
        <p:spPr>
          <a:xfrm>
            <a:off x="2825425" y="2954813"/>
            <a:ext cx="678900" cy="3393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5654925" y="2954800"/>
            <a:ext cx="678900" cy="3393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25"/>
          <p:cNvSpPr txBox="1"/>
          <p:nvPr>
            <p:ph type="title"/>
          </p:nvPr>
        </p:nvSpPr>
        <p:spPr>
          <a:xfrm>
            <a:off x="819150" y="4556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About a Destination</a:t>
            </a:r>
            <a:endParaRPr/>
          </a:p>
        </p:txBody>
      </p:sp>
      <p:pic>
        <p:nvPicPr>
          <p:cNvPr id="273" name="Google Shape;273;p25"/>
          <p:cNvPicPr preferRelativeResize="0"/>
          <p:nvPr/>
        </p:nvPicPr>
        <p:blipFill>
          <a:blip r:embed="rId3">
            <a:alphaModFix/>
          </a:blip>
          <a:stretch>
            <a:fillRect/>
          </a:stretch>
        </p:blipFill>
        <p:spPr>
          <a:xfrm>
            <a:off x="819150" y="1410225"/>
            <a:ext cx="1820110" cy="3428474"/>
          </a:xfrm>
          <a:prstGeom prst="rect">
            <a:avLst/>
          </a:prstGeom>
          <a:noFill/>
          <a:ln>
            <a:noFill/>
          </a:ln>
        </p:spPr>
      </p:pic>
      <p:pic>
        <p:nvPicPr>
          <p:cNvPr id="274" name="Google Shape;274;p25"/>
          <p:cNvPicPr preferRelativeResize="0"/>
          <p:nvPr/>
        </p:nvPicPr>
        <p:blipFill>
          <a:blip r:embed="rId4">
            <a:alphaModFix/>
          </a:blip>
          <a:stretch>
            <a:fillRect/>
          </a:stretch>
        </p:blipFill>
        <p:spPr>
          <a:xfrm>
            <a:off x="3664197" y="1410225"/>
            <a:ext cx="1815605" cy="3428474"/>
          </a:xfrm>
          <a:prstGeom prst="rect">
            <a:avLst/>
          </a:prstGeom>
          <a:noFill/>
          <a:ln>
            <a:noFill/>
          </a:ln>
        </p:spPr>
      </p:pic>
      <p:pic>
        <p:nvPicPr>
          <p:cNvPr id="275" name="Google Shape;275;p25"/>
          <p:cNvPicPr preferRelativeResize="0"/>
          <p:nvPr/>
        </p:nvPicPr>
        <p:blipFill>
          <a:blip r:embed="rId5">
            <a:alphaModFix/>
          </a:blip>
          <a:stretch>
            <a:fillRect/>
          </a:stretch>
        </p:blipFill>
        <p:spPr>
          <a:xfrm>
            <a:off x="6510528" y="1410225"/>
            <a:ext cx="1822505" cy="3428474"/>
          </a:xfrm>
          <a:prstGeom prst="rect">
            <a:avLst/>
          </a:prstGeom>
          <a:noFill/>
          <a:ln>
            <a:noFill/>
          </a:ln>
        </p:spPr>
      </p:pic>
      <p:sp>
        <p:nvSpPr>
          <p:cNvPr id="276" name="Google Shape;276;p25"/>
          <p:cNvSpPr/>
          <p:nvPr/>
        </p:nvSpPr>
        <p:spPr>
          <a:xfrm>
            <a:off x="2825425" y="2954813"/>
            <a:ext cx="678900" cy="3393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5"/>
          <p:cNvSpPr/>
          <p:nvPr/>
        </p:nvSpPr>
        <p:spPr>
          <a:xfrm>
            <a:off x="5654925" y="2954800"/>
            <a:ext cx="678900" cy="3393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26"/>
          <p:cNvSpPr txBox="1"/>
          <p:nvPr>
            <p:ph type="title"/>
          </p:nvPr>
        </p:nvSpPr>
        <p:spPr>
          <a:xfrm>
            <a:off x="819150" y="4556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Provide Feedback About Your Experience</a:t>
            </a:r>
            <a:endParaRPr/>
          </a:p>
        </p:txBody>
      </p:sp>
      <p:pic>
        <p:nvPicPr>
          <p:cNvPr id="283" name="Google Shape;283;p26"/>
          <p:cNvPicPr preferRelativeResize="0"/>
          <p:nvPr/>
        </p:nvPicPr>
        <p:blipFill>
          <a:blip r:embed="rId3">
            <a:alphaModFix/>
          </a:blip>
          <a:stretch>
            <a:fillRect/>
          </a:stretch>
        </p:blipFill>
        <p:spPr>
          <a:xfrm>
            <a:off x="2636520" y="1410225"/>
            <a:ext cx="1829423" cy="3428475"/>
          </a:xfrm>
          <a:prstGeom prst="rect">
            <a:avLst/>
          </a:prstGeom>
          <a:noFill/>
          <a:ln>
            <a:noFill/>
          </a:ln>
        </p:spPr>
      </p:pic>
      <p:pic>
        <p:nvPicPr>
          <p:cNvPr id="284" name="Google Shape;284;p26"/>
          <p:cNvPicPr preferRelativeResize="0"/>
          <p:nvPr/>
        </p:nvPicPr>
        <p:blipFill>
          <a:blip r:embed="rId4">
            <a:alphaModFix/>
          </a:blip>
          <a:stretch>
            <a:fillRect/>
          </a:stretch>
        </p:blipFill>
        <p:spPr>
          <a:xfrm>
            <a:off x="4693920" y="1410238"/>
            <a:ext cx="1835718" cy="3428474"/>
          </a:xfrm>
          <a:prstGeom prst="rect">
            <a:avLst/>
          </a:prstGeom>
          <a:noFill/>
          <a:ln>
            <a:noFill/>
          </a:ln>
        </p:spPr>
      </p:pic>
      <p:pic>
        <p:nvPicPr>
          <p:cNvPr id="285" name="Google Shape;285;p26"/>
          <p:cNvPicPr preferRelativeResize="0"/>
          <p:nvPr/>
        </p:nvPicPr>
        <p:blipFill>
          <a:blip r:embed="rId5">
            <a:alphaModFix/>
          </a:blip>
          <a:stretch>
            <a:fillRect/>
          </a:stretch>
        </p:blipFill>
        <p:spPr>
          <a:xfrm>
            <a:off x="6751320" y="1410225"/>
            <a:ext cx="1831527" cy="3428474"/>
          </a:xfrm>
          <a:prstGeom prst="rect">
            <a:avLst/>
          </a:prstGeom>
          <a:noFill/>
          <a:ln>
            <a:noFill/>
          </a:ln>
        </p:spPr>
      </p:pic>
      <p:pic>
        <p:nvPicPr>
          <p:cNvPr id="286" name="Google Shape;286;p26"/>
          <p:cNvPicPr preferRelativeResize="0"/>
          <p:nvPr/>
        </p:nvPicPr>
        <p:blipFill rotWithShape="1">
          <a:blip r:embed="rId6">
            <a:alphaModFix/>
          </a:blip>
          <a:srcRect b="0" l="-730" r="730" t="0"/>
          <a:stretch/>
        </p:blipFill>
        <p:spPr>
          <a:xfrm>
            <a:off x="579120" y="1409963"/>
            <a:ext cx="1828800" cy="3429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27"/>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Usability Evaluation</a:t>
            </a:r>
            <a:endParaRPr/>
          </a:p>
        </p:txBody>
      </p:sp>
      <p:pic>
        <p:nvPicPr>
          <p:cNvPr id="292" name="Google Shape;292;p27"/>
          <p:cNvPicPr preferRelativeResize="0"/>
          <p:nvPr/>
        </p:nvPicPr>
        <p:blipFill>
          <a:blip r:embed="rId3">
            <a:alphaModFix/>
          </a:blip>
          <a:stretch>
            <a:fillRect/>
          </a:stretch>
        </p:blipFill>
        <p:spPr>
          <a:xfrm>
            <a:off x="8065325" y="4232150"/>
            <a:ext cx="1078675" cy="911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28"/>
          <p:cNvSpPr txBox="1"/>
          <p:nvPr>
            <p:ph type="title"/>
          </p:nvPr>
        </p:nvSpPr>
        <p:spPr>
          <a:xfrm>
            <a:off x="819150" y="4556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Gathering</a:t>
            </a:r>
            <a:endParaRPr/>
          </a:p>
        </p:txBody>
      </p:sp>
      <p:pic>
        <p:nvPicPr>
          <p:cNvPr id="298" name="Google Shape;298;p28"/>
          <p:cNvPicPr preferRelativeResize="0"/>
          <p:nvPr/>
        </p:nvPicPr>
        <p:blipFill>
          <a:blip r:embed="rId3">
            <a:alphaModFix/>
          </a:blip>
          <a:stretch>
            <a:fillRect/>
          </a:stretch>
        </p:blipFill>
        <p:spPr>
          <a:xfrm>
            <a:off x="941200" y="1165900"/>
            <a:ext cx="3075075" cy="1722050"/>
          </a:xfrm>
          <a:prstGeom prst="rect">
            <a:avLst/>
          </a:prstGeom>
          <a:noFill/>
          <a:ln>
            <a:noFill/>
          </a:ln>
        </p:spPr>
      </p:pic>
      <p:pic>
        <p:nvPicPr>
          <p:cNvPr id="299" name="Google Shape;299;p28"/>
          <p:cNvPicPr preferRelativeResize="0"/>
          <p:nvPr/>
        </p:nvPicPr>
        <p:blipFill>
          <a:blip r:embed="rId4">
            <a:alphaModFix/>
          </a:blip>
          <a:stretch>
            <a:fillRect/>
          </a:stretch>
        </p:blipFill>
        <p:spPr>
          <a:xfrm>
            <a:off x="4458400" y="1048175"/>
            <a:ext cx="3275966" cy="1839775"/>
          </a:xfrm>
          <a:prstGeom prst="rect">
            <a:avLst/>
          </a:prstGeom>
          <a:noFill/>
          <a:ln>
            <a:noFill/>
          </a:ln>
        </p:spPr>
      </p:pic>
      <p:pic>
        <p:nvPicPr>
          <p:cNvPr id="300" name="Google Shape;300;p28"/>
          <p:cNvPicPr preferRelativeResize="0"/>
          <p:nvPr/>
        </p:nvPicPr>
        <p:blipFill>
          <a:blip r:embed="rId5">
            <a:alphaModFix/>
          </a:blip>
          <a:stretch>
            <a:fillRect/>
          </a:stretch>
        </p:blipFill>
        <p:spPr>
          <a:xfrm>
            <a:off x="1312775" y="2887950"/>
            <a:ext cx="2331913" cy="1850725"/>
          </a:xfrm>
          <a:prstGeom prst="rect">
            <a:avLst/>
          </a:prstGeom>
          <a:noFill/>
          <a:ln>
            <a:noFill/>
          </a:ln>
        </p:spPr>
      </p:pic>
      <p:sp>
        <p:nvSpPr>
          <p:cNvPr id="301" name="Google Shape;301;p28"/>
          <p:cNvSpPr/>
          <p:nvPr/>
        </p:nvSpPr>
        <p:spPr>
          <a:xfrm>
            <a:off x="5388099" y="3291562"/>
            <a:ext cx="1416600" cy="1391100"/>
          </a:xfrm>
          <a:custGeom>
            <a:rect b="b" l="l" r="r" t="t"/>
            <a:pathLst>
              <a:path extrusionOk="0" h="120000" w="120000">
                <a:moveTo>
                  <a:pt x="29975" y="89951"/>
                </a:moveTo>
                <a:lnTo>
                  <a:pt x="53182" y="85893"/>
                </a:lnTo>
                <a:lnTo>
                  <a:pt x="115938" y="23188"/>
                </a:lnTo>
                <a:cubicBezTo>
                  <a:pt x="118356" y="20676"/>
                  <a:pt x="120000" y="17198"/>
                  <a:pt x="120000" y="13623"/>
                </a:cubicBezTo>
                <a:cubicBezTo>
                  <a:pt x="120000" y="5990"/>
                  <a:pt x="114004" y="0"/>
                  <a:pt x="106365" y="0"/>
                </a:cubicBezTo>
                <a:cubicBezTo>
                  <a:pt x="102594" y="0"/>
                  <a:pt x="99307" y="1642"/>
                  <a:pt x="96792" y="4057"/>
                </a:cubicBezTo>
                <a:lnTo>
                  <a:pt x="34037" y="66763"/>
                </a:lnTo>
                <a:lnTo>
                  <a:pt x="29975" y="89951"/>
                </a:lnTo>
                <a:close/>
                <a:moveTo>
                  <a:pt x="100660" y="7922"/>
                </a:moveTo>
                <a:cubicBezTo>
                  <a:pt x="102014" y="6570"/>
                  <a:pt x="104238" y="5410"/>
                  <a:pt x="106365" y="5410"/>
                </a:cubicBezTo>
                <a:cubicBezTo>
                  <a:pt x="111007" y="5410"/>
                  <a:pt x="114585" y="8985"/>
                  <a:pt x="114585" y="13623"/>
                </a:cubicBezTo>
                <a:cubicBezTo>
                  <a:pt x="114585" y="15748"/>
                  <a:pt x="113714" y="17971"/>
                  <a:pt x="112070" y="19323"/>
                </a:cubicBezTo>
                <a:lnTo>
                  <a:pt x="108589" y="22898"/>
                </a:lnTo>
                <a:lnTo>
                  <a:pt x="97082" y="11400"/>
                </a:lnTo>
                <a:lnTo>
                  <a:pt x="100660" y="7922"/>
                </a:lnTo>
                <a:close/>
                <a:moveTo>
                  <a:pt x="93311" y="15265"/>
                </a:moveTo>
                <a:lnTo>
                  <a:pt x="104721" y="26666"/>
                </a:lnTo>
                <a:lnTo>
                  <a:pt x="54536" y="76908"/>
                </a:lnTo>
                <a:lnTo>
                  <a:pt x="54536" y="65410"/>
                </a:lnTo>
                <a:lnTo>
                  <a:pt x="43029" y="65410"/>
                </a:lnTo>
                <a:lnTo>
                  <a:pt x="93311" y="15265"/>
                </a:lnTo>
                <a:close/>
                <a:moveTo>
                  <a:pt x="38968" y="70917"/>
                </a:moveTo>
                <a:lnTo>
                  <a:pt x="49121" y="70917"/>
                </a:lnTo>
                <a:lnTo>
                  <a:pt x="49121" y="80966"/>
                </a:lnTo>
                <a:lnTo>
                  <a:pt x="36841" y="83188"/>
                </a:lnTo>
                <a:lnTo>
                  <a:pt x="38968" y="70917"/>
                </a:lnTo>
                <a:close/>
                <a:moveTo>
                  <a:pt x="117292" y="40869"/>
                </a:moveTo>
                <a:cubicBezTo>
                  <a:pt x="115648" y="40869"/>
                  <a:pt x="114585" y="41932"/>
                  <a:pt x="114585" y="43574"/>
                </a:cubicBezTo>
                <a:lnTo>
                  <a:pt x="114585" y="103574"/>
                </a:lnTo>
                <a:cubicBezTo>
                  <a:pt x="114585" y="109565"/>
                  <a:pt x="109653" y="114492"/>
                  <a:pt x="103658" y="114492"/>
                </a:cubicBezTo>
                <a:lnTo>
                  <a:pt x="16341" y="114492"/>
                </a:lnTo>
                <a:cubicBezTo>
                  <a:pt x="10346" y="114492"/>
                  <a:pt x="5414" y="109565"/>
                  <a:pt x="5414" y="103574"/>
                </a:cubicBezTo>
                <a:lnTo>
                  <a:pt x="5414" y="16328"/>
                </a:lnTo>
                <a:cubicBezTo>
                  <a:pt x="5414" y="10338"/>
                  <a:pt x="10346" y="5410"/>
                  <a:pt x="16341" y="5410"/>
                </a:cubicBezTo>
                <a:lnTo>
                  <a:pt x="76390" y="5410"/>
                </a:lnTo>
                <a:cubicBezTo>
                  <a:pt x="78033" y="5410"/>
                  <a:pt x="79097" y="4347"/>
                  <a:pt x="79097" y="2705"/>
                </a:cubicBezTo>
                <a:cubicBezTo>
                  <a:pt x="79097" y="1062"/>
                  <a:pt x="78033" y="0"/>
                  <a:pt x="76390" y="0"/>
                </a:cubicBezTo>
                <a:lnTo>
                  <a:pt x="16341" y="0"/>
                </a:lnTo>
                <a:cubicBezTo>
                  <a:pt x="7348" y="0"/>
                  <a:pt x="0" y="7342"/>
                  <a:pt x="0" y="16328"/>
                </a:cubicBezTo>
                <a:lnTo>
                  <a:pt x="0" y="103574"/>
                </a:lnTo>
                <a:cubicBezTo>
                  <a:pt x="0" y="112560"/>
                  <a:pt x="7348" y="120000"/>
                  <a:pt x="16341" y="120000"/>
                </a:cubicBezTo>
                <a:lnTo>
                  <a:pt x="103658" y="120000"/>
                </a:lnTo>
                <a:cubicBezTo>
                  <a:pt x="112651" y="120000"/>
                  <a:pt x="120000" y="112560"/>
                  <a:pt x="120000" y="103574"/>
                </a:cubicBezTo>
                <a:lnTo>
                  <a:pt x="120000" y="43574"/>
                </a:lnTo>
                <a:cubicBezTo>
                  <a:pt x="120000" y="41932"/>
                  <a:pt x="118936" y="40869"/>
                  <a:pt x="117292" y="40869"/>
                </a:cubicBezTo>
                <a:close/>
              </a:path>
            </a:pathLst>
          </a:custGeom>
          <a:solidFill>
            <a:srgbClr val="07376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29"/>
          <p:cNvSpPr txBox="1"/>
          <p:nvPr>
            <p:ph type="title"/>
          </p:nvPr>
        </p:nvSpPr>
        <p:spPr>
          <a:xfrm>
            <a:off x="819150" y="4556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Results</a:t>
            </a:r>
            <a:endParaRPr/>
          </a:p>
        </p:txBody>
      </p:sp>
      <p:sp>
        <p:nvSpPr>
          <p:cNvPr id="307" name="Google Shape;307;p29"/>
          <p:cNvSpPr txBox="1"/>
          <p:nvPr/>
        </p:nvSpPr>
        <p:spPr>
          <a:xfrm>
            <a:off x="895925" y="2177850"/>
            <a:ext cx="22449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lvetica Neue"/>
                <a:ea typeface="Helvetica Neue"/>
                <a:cs typeface="Helvetica Neue"/>
                <a:sym typeface="Helvetica Neue"/>
              </a:rPr>
              <a:t>Future Users</a:t>
            </a:r>
            <a:endParaRPr b="1" sz="2400">
              <a:latin typeface="Helvetica Neue"/>
              <a:ea typeface="Helvetica Neue"/>
              <a:cs typeface="Helvetica Neue"/>
              <a:sym typeface="Helvetica Neue"/>
            </a:endParaRPr>
          </a:p>
        </p:txBody>
      </p:sp>
      <p:sp>
        <p:nvSpPr>
          <p:cNvPr id="308" name="Google Shape;308;p29"/>
          <p:cNvSpPr txBox="1"/>
          <p:nvPr/>
        </p:nvSpPr>
        <p:spPr>
          <a:xfrm>
            <a:off x="895925" y="3699525"/>
            <a:ext cx="3341100" cy="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lvetica Neue"/>
                <a:ea typeface="Helvetica Neue"/>
                <a:cs typeface="Helvetica Neue"/>
                <a:sym typeface="Helvetica Neue"/>
              </a:rPr>
              <a:t>Overall Success</a:t>
            </a:r>
            <a:endParaRPr b="1" sz="2400">
              <a:latin typeface="Helvetica Neue"/>
              <a:ea typeface="Helvetica Neue"/>
              <a:cs typeface="Helvetica Neue"/>
              <a:sym typeface="Helvetica Neue"/>
            </a:endParaRPr>
          </a:p>
        </p:txBody>
      </p:sp>
      <p:sp>
        <p:nvSpPr>
          <p:cNvPr id="309" name="Google Shape;309;p29"/>
          <p:cNvSpPr txBox="1"/>
          <p:nvPr/>
        </p:nvSpPr>
        <p:spPr>
          <a:xfrm>
            <a:off x="895925" y="2945475"/>
            <a:ext cx="46902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lvetica Neue"/>
                <a:ea typeface="Helvetica Neue"/>
                <a:cs typeface="Helvetica Neue"/>
                <a:sym typeface="Helvetica Neue"/>
              </a:rPr>
              <a:t>Improvements can be made</a:t>
            </a:r>
            <a:endParaRPr b="1" sz="2400">
              <a:latin typeface="Helvetica Neue"/>
              <a:ea typeface="Helvetica Neue"/>
              <a:cs typeface="Helvetica Neue"/>
              <a:sym typeface="Helvetica Neue"/>
            </a:endParaRPr>
          </a:p>
        </p:txBody>
      </p:sp>
      <p:sp>
        <p:nvSpPr>
          <p:cNvPr id="310" name="Google Shape;310;p29"/>
          <p:cNvSpPr txBox="1"/>
          <p:nvPr/>
        </p:nvSpPr>
        <p:spPr>
          <a:xfrm>
            <a:off x="895925" y="1410225"/>
            <a:ext cx="44793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lvetica Neue"/>
                <a:ea typeface="Helvetica Neue"/>
                <a:cs typeface="Helvetica Neue"/>
                <a:sym typeface="Helvetica Neue"/>
              </a:rPr>
              <a:t>Insightful Feedback</a:t>
            </a:r>
            <a:endParaRPr b="1" sz="2400">
              <a:latin typeface="Helvetica Neue"/>
              <a:ea typeface="Helvetica Neue"/>
              <a:cs typeface="Helvetica Neue"/>
              <a:sym typeface="Helvetica Neue"/>
            </a:endParaRPr>
          </a:p>
        </p:txBody>
      </p:sp>
      <p:pic>
        <p:nvPicPr>
          <p:cNvPr id="311" name="Google Shape;311;p29"/>
          <p:cNvPicPr preferRelativeResize="0"/>
          <p:nvPr/>
        </p:nvPicPr>
        <p:blipFill>
          <a:blip r:embed="rId3">
            <a:alphaModFix/>
          </a:blip>
          <a:stretch>
            <a:fillRect/>
          </a:stretch>
        </p:blipFill>
        <p:spPr>
          <a:xfrm>
            <a:off x="7607800" y="1207389"/>
            <a:ext cx="879975" cy="879975"/>
          </a:xfrm>
          <a:prstGeom prst="rect">
            <a:avLst/>
          </a:prstGeom>
          <a:noFill/>
          <a:ln>
            <a:noFill/>
          </a:ln>
        </p:spPr>
      </p:pic>
      <p:pic>
        <p:nvPicPr>
          <p:cNvPr id="312" name="Google Shape;312;p29"/>
          <p:cNvPicPr preferRelativeResize="0"/>
          <p:nvPr/>
        </p:nvPicPr>
        <p:blipFill>
          <a:blip r:embed="rId3">
            <a:alphaModFix/>
          </a:blip>
          <a:stretch>
            <a:fillRect/>
          </a:stretch>
        </p:blipFill>
        <p:spPr>
          <a:xfrm>
            <a:off x="7607800" y="1975002"/>
            <a:ext cx="879975" cy="879975"/>
          </a:xfrm>
          <a:prstGeom prst="rect">
            <a:avLst/>
          </a:prstGeom>
          <a:noFill/>
          <a:ln>
            <a:noFill/>
          </a:ln>
        </p:spPr>
      </p:pic>
      <p:pic>
        <p:nvPicPr>
          <p:cNvPr id="313" name="Google Shape;313;p29"/>
          <p:cNvPicPr preferRelativeResize="0"/>
          <p:nvPr/>
        </p:nvPicPr>
        <p:blipFill>
          <a:blip r:embed="rId3">
            <a:alphaModFix/>
          </a:blip>
          <a:stretch>
            <a:fillRect/>
          </a:stretch>
        </p:blipFill>
        <p:spPr>
          <a:xfrm>
            <a:off x="7607800" y="2753627"/>
            <a:ext cx="879975" cy="879975"/>
          </a:xfrm>
          <a:prstGeom prst="rect">
            <a:avLst/>
          </a:prstGeom>
          <a:noFill/>
          <a:ln>
            <a:noFill/>
          </a:ln>
        </p:spPr>
      </p:pic>
      <p:pic>
        <p:nvPicPr>
          <p:cNvPr id="314" name="Google Shape;314;p29"/>
          <p:cNvPicPr preferRelativeResize="0"/>
          <p:nvPr/>
        </p:nvPicPr>
        <p:blipFill>
          <a:blip r:embed="rId3">
            <a:alphaModFix/>
          </a:blip>
          <a:stretch>
            <a:fillRect/>
          </a:stretch>
        </p:blipFill>
        <p:spPr>
          <a:xfrm>
            <a:off x="7607800" y="3570477"/>
            <a:ext cx="879975" cy="879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30"/>
          <p:cNvSpPr txBox="1"/>
          <p:nvPr>
            <p:ph type="title"/>
          </p:nvPr>
        </p:nvSpPr>
        <p:spPr>
          <a:xfrm>
            <a:off x="819150" y="4556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Forward</a:t>
            </a:r>
            <a:endParaRPr/>
          </a:p>
        </p:txBody>
      </p:sp>
      <p:pic>
        <p:nvPicPr>
          <p:cNvPr id="320" name="Google Shape;320;p30"/>
          <p:cNvPicPr preferRelativeResize="0"/>
          <p:nvPr/>
        </p:nvPicPr>
        <p:blipFill>
          <a:blip r:embed="rId3">
            <a:alphaModFix/>
          </a:blip>
          <a:stretch>
            <a:fillRect/>
          </a:stretch>
        </p:blipFill>
        <p:spPr>
          <a:xfrm>
            <a:off x="771625" y="1123175"/>
            <a:ext cx="3428475" cy="3428475"/>
          </a:xfrm>
          <a:prstGeom prst="rect">
            <a:avLst/>
          </a:prstGeom>
          <a:noFill/>
          <a:ln>
            <a:noFill/>
          </a:ln>
        </p:spPr>
      </p:pic>
      <p:pic>
        <p:nvPicPr>
          <p:cNvPr id="321" name="Google Shape;321;p30"/>
          <p:cNvPicPr preferRelativeResize="0"/>
          <p:nvPr/>
        </p:nvPicPr>
        <p:blipFill>
          <a:blip r:embed="rId4">
            <a:alphaModFix/>
          </a:blip>
          <a:stretch>
            <a:fillRect/>
          </a:stretch>
        </p:blipFill>
        <p:spPr>
          <a:xfrm>
            <a:off x="5085800" y="1842038"/>
            <a:ext cx="2438400" cy="1990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31"/>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 for Listening!</a:t>
            </a:r>
            <a:endParaRPr/>
          </a:p>
        </p:txBody>
      </p:sp>
      <p:pic>
        <p:nvPicPr>
          <p:cNvPr id="327" name="Google Shape;327;p31"/>
          <p:cNvPicPr preferRelativeResize="0"/>
          <p:nvPr/>
        </p:nvPicPr>
        <p:blipFill>
          <a:blip r:embed="rId3">
            <a:alphaModFix/>
          </a:blip>
          <a:stretch>
            <a:fillRect/>
          </a:stretch>
        </p:blipFill>
        <p:spPr>
          <a:xfrm>
            <a:off x="8065325" y="4232150"/>
            <a:ext cx="1078675" cy="911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4556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UTour?</a:t>
            </a:r>
            <a:endParaRPr/>
          </a:p>
        </p:txBody>
      </p:sp>
      <p:pic>
        <p:nvPicPr>
          <p:cNvPr id="136" name="Google Shape;136;p14"/>
          <p:cNvPicPr preferRelativeResize="0"/>
          <p:nvPr/>
        </p:nvPicPr>
        <p:blipFill>
          <a:blip r:embed="rId3">
            <a:alphaModFix/>
          </a:blip>
          <a:stretch>
            <a:fillRect/>
          </a:stretch>
        </p:blipFill>
        <p:spPr>
          <a:xfrm>
            <a:off x="6617501" y="598275"/>
            <a:ext cx="2067850" cy="2255825"/>
          </a:xfrm>
          <a:prstGeom prst="rect">
            <a:avLst/>
          </a:prstGeom>
          <a:noFill/>
          <a:ln>
            <a:noFill/>
          </a:ln>
          <a:effectLst>
            <a:outerShdw blurRad="57150" rotWithShape="0" algn="bl" dir="5400000" dist="38100">
              <a:srgbClr val="000000">
                <a:alpha val="50000"/>
              </a:srgbClr>
            </a:outerShdw>
          </a:effectLst>
        </p:spPr>
      </p:pic>
      <p:pic>
        <p:nvPicPr>
          <p:cNvPr id="137" name="Google Shape;137;p14"/>
          <p:cNvPicPr preferRelativeResize="0"/>
          <p:nvPr/>
        </p:nvPicPr>
        <p:blipFill>
          <a:blip r:embed="rId4">
            <a:alphaModFix/>
          </a:blip>
          <a:stretch>
            <a:fillRect/>
          </a:stretch>
        </p:blipFill>
        <p:spPr>
          <a:xfrm>
            <a:off x="6014150" y="2811150"/>
            <a:ext cx="1660625" cy="1660600"/>
          </a:xfrm>
          <a:prstGeom prst="rect">
            <a:avLst/>
          </a:prstGeom>
          <a:noFill/>
          <a:ln>
            <a:noFill/>
          </a:ln>
          <a:effectLst>
            <a:outerShdw blurRad="57150" rotWithShape="0" algn="bl" dir="5400000" dist="38100">
              <a:srgbClr val="000000">
                <a:alpha val="50000"/>
              </a:srgbClr>
            </a:outerShdw>
          </a:effectLst>
        </p:spPr>
      </p:pic>
      <p:pic>
        <p:nvPicPr>
          <p:cNvPr id="138" name="Google Shape;138;p14"/>
          <p:cNvPicPr preferRelativeResize="0"/>
          <p:nvPr/>
        </p:nvPicPr>
        <p:blipFill rotWithShape="1">
          <a:blip r:embed="rId5">
            <a:alphaModFix/>
          </a:blip>
          <a:srcRect b="0" l="14133" r="0" t="0"/>
          <a:stretch/>
        </p:blipFill>
        <p:spPr>
          <a:xfrm>
            <a:off x="474125" y="2459150"/>
            <a:ext cx="2737226" cy="2012600"/>
          </a:xfrm>
          <a:prstGeom prst="rect">
            <a:avLst/>
          </a:prstGeom>
          <a:noFill/>
          <a:ln>
            <a:noFill/>
          </a:ln>
          <a:effectLst>
            <a:outerShdw blurRad="57150" rotWithShape="0" algn="bl" dir="5400000" dist="28575">
              <a:srgbClr val="000000">
                <a:alpha val="50000"/>
              </a:srgbClr>
            </a:outerShdw>
          </a:effectLst>
        </p:spPr>
      </p:pic>
      <p:pic>
        <p:nvPicPr>
          <p:cNvPr id="139" name="Google Shape;139;p14"/>
          <p:cNvPicPr preferRelativeResize="0"/>
          <p:nvPr/>
        </p:nvPicPr>
        <p:blipFill rotWithShape="1">
          <a:blip r:embed="rId6">
            <a:alphaModFix/>
          </a:blip>
          <a:srcRect b="1536" l="25519" r="19799" t="0"/>
          <a:stretch/>
        </p:blipFill>
        <p:spPr>
          <a:xfrm>
            <a:off x="3322938" y="2459150"/>
            <a:ext cx="1841074" cy="2012600"/>
          </a:xfrm>
          <a:prstGeom prst="rect">
            <a:avLst/>
          </a:prstGeom>
          <a:noFill/>
          <a:ln>
            <a:noFill/>
          </a:ln>
          <a:effectLst>
            <a:outerShdw blurRad="57150" rotWithShape="0" algn="bl" dir="5400000" dist="38100">
              <a:srgbClr val="000000">
                <a:alpha val="50000"/>
              </a:srgbClr>
            </a:outerShdw>
          </a:effectLst>
        </p:spPr>
      </p:pic>
      <p:sp>
        <p:nvSpPr>
          <p:cNvPr id="140" name="Google Shape;140;p14"/>
          <p:cNvSpPr txBox="1"/>
          <p:nvPr>
            <p:ph type="title"/>
          </p:nvPr>
        </p:nvSpPr>
        <p:spPr>
          <a:xfrm>
            <a:off x="1500438" y="1914950"/>
            <a:ext cx="684600" cy="5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Plan</a:t>
            </a:r>
            <a:endParaRPr b="1" sz="1800">
              <a:solidFill>
                <a:srgbClr val="000000"/>
              </a:solidFill>
            </a:endParaRPr>
          </a:p>
        </p:txBody>
      </p:sp>
      <p:sp>
        <p:nvSpPr>
          <p:cNvPr id="141" name="Google Shape;141;p14"/>
          <p:cNvSpPr txBox="1"/>
          <p:nvPr>
            <p:ph type="title"/>
          </p:nvPr>
        </p:nvSpPr>
        <p:spPr>
          <a:xfrm>
            <a:off x="3751025" y="1914950"/>
            <a:ext cx="984900" cy="5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Travel</a:t>
            </a:r>
            <a:endParaRPr b="1" sz="1800">
              <a:solidFill>
                <a:srgbClr val="000000"/>
              </a:solidFill>
            </a:endParaRPr>
          </a:p>
        </p:txBody>
      </p:sp>
      <p:sp>
        <p:nvSpPr>
          <p:cNvPr id="142" name="Google Shape;142;p14"/>
          <p:cNvSpPr txBox="1"/>
          <p:nvPr>
            <p:ph type="title"/>
          </p:nvPr>
        </p:nvSpPr>
        <p:spPr>
          <a:xfrm>
            <a:off x="5275600" y="1914950"/>
            <a:ext cx="1660500" cy="5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Recommend</a:t>
            </a:r>
            <a:endParaRPr b="1" sz="18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819150" y="4556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Motivations</a:t>
            </a:r>
            <a:endParaRPr/>
          </a:p>
        </p:txBody>
      </p:sp>
      <p:sp>
        <p:nvSpPr>
          <p:cNvPr id="148" name="Google Shape;148;p15"/>
          <p:cNvSpPr/>
          <p:nvPr/>
        </p:nvSpPr>
        <p:spPr>
          <a:xfrm>
            <a:off x="533600" y="1067175"/>
            <a:ext cx="4038300" cy="34728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4648200" y="1067175"/>
            <a:ext cx="3969300" cy="3472800"/>
          </a:xfrm>
          <a:prstGeom prst="rect">
            <a:avLst/>
          </a:prstGeom>
          <a:solidFill>
            <a:srgbClr val="85858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txBox="1"/>
          <p:nvPr/>
        </p:nvSpPr>
        <p:spPr>
          <a:xfrm>
            <a:off x="691050" y="1119675"/>
            <a:ext cx="3673800" cy="30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UTour</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p:txBody>
      </p:sp>
      <p:sp>
        <p:nvSpPr>
          <p:cNvPr id="151" name="Google Shape;151;p15"/>
          <p:cNvSpPr txBox="1"/>
          <p:nvPr/>
        </p:nvSpPr>
        <p:spPr>
          <a:xfrm>
            <a:off x="4719750" y="1119675"/>
            <a:ext cx="3673800" cy="30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Conventional Planning</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p:txBody>
      </p:sp>
      <p:pic>
        <p:nvPicPr>
          <p:cNvPr id="152" name="Google Shape;152;p15"/>
          <p:cNvPicPr preferRelativeResize="0"/>
          <p:nvPr/>
        </p:nvPicPr>
        <p:blipFill>
          <a:blip r:embed="rId3">
            <a:alphaModFix/>
          </a:blip>
          <a:stretch>
            <a:fillRect/>
          </a:stretch>
        </p:blipFill>
        <p:spPr>
          <a:xfrm>
            <a:off x="4760350" y="2650475"/>
            <a:ext cx="3796874" cy="1801975"/>
          </a:xfrm>
          <a:prstGeom prst="rect">
            <a:avLst/>
          </a:prstGeom>
          <a:noFill/>
          <a:ln>
            <a:noFill/>
          </a:ln>
          <a:effectLst>
            <a:outerShdw blurRad="57150" rotWithShape="0" algn="bl" dir="5400000" dist="19050">
              <a:srgbClr val="000000">
                <a:alpha val="50000"/>
              </a:srgbClr>
            </a:outerShdw>
          </a:effectLst>
        </p:spPr>
      </p:pic>
      <p:pic>
        <p:nvPicPr>
          <p:cNvPr id="153" name="Google Shape;153;p15"/>
          <p:cNvPicPr preferRelativeResize="0"/>
          <p:nvPr/>
        </p:nvPicPr>
        <p:blipFill>
          <a:blip r:embed="rId4">
            <a:alphaModFix/>
          </a:blip>
          <a:stretch>
            <a:fillRect/>
          </a:stretch>
        </p:blipFill>
        <p:spPr>
          <a:xfrm>
            <a:off x="2666000" y="2694225"/>
            <a:ext cx="1758225" cy="1758225"/>
          </a:xfrm>
          <a:prstGeom prst="rect">
            <a:avLst/>
          </a:prstGeom>
          <a:noFill/>
          <a:ln>
            <a:noFill/>
          </a:ln>
          <a:effectLst>
            <a:outerShdw blurRad="57150" rotWithShape="0" algn="bl" dir="5400000" dist="47625">
              <a:srgbClr val="000000">
                <a:alpha val="50000"/>
              </a:srgbClr>
            </a:outerShdw>
          </a:effectLst>
        </p:spPr>
      </p:pic>
      <p:pic>
        <p:nvPicPr>
          <p:cNvPr id="154" name="Google Shape;154;p15"/>
          <p:cNvPicPr preferRelativeResize="0"/>
          <p:nvPr/>
        </p:nvPicPr>
        <p:blipFill>
          <a:blip r:embed="rId5">
            <a:alphaModFix/>
          </a:blip>
          <a:stretch>
            <a:fillRect/>
          </a:stretch>
        </p:blipFill>
        <p:spPr>
          <a:xfrm>
            <a:off x="736575" y="1438275"/>
            <a:ext cx="1200500" cy="2266949"/>
          </a:xfrm>
          <a:prstGeom prst="rect">
            <a:avLst/>
          </a:prstGeom>
          <a:noFill/>
          <a:ln>
            <a:noFill/>
          </a:ln>
          <a:effectLst>
            <a:outerShdw blurRad="57150" rotWithShape="0" algn="bl" dir="5400000" dist="47625">
              <a:srgbClr val="000000">
                <a:alpha val="50000"/>
              </a:srgbClr>
            </a:outerShdw>
          </a:effectLst>
        </p:spPr>
      </p:pic>
      <p:pic>
        <p:nvPicPr>
          <p:cNvPr id="155" name="Google Shape;155;p15"/>
          <p:cNvPicPr preferRelativeResize="0"/>
          <p:nvPr/>
        </p:nvPicPr>
        <p:blipFill>
          <a:blip r:embed="rId6">
            <a:alphaModFix/>
          </a:blip>
          <a:stretch>
            <a:fillRect/>
          </a:stretch>
        </p:blipFill>
        <p:spPr>
          <a:xfrm>
            <a:off x="2143125" y="1580824"/>
            <a:ext cx="1322625" cy="990925"/>
          </a:xfrm>
          <a:prstGeom prst="rect">
            <a:avLst/>
          </a:prstGeom>
          <a:noFill/>
          <a:ln>
            <a:noFill/>
          </a:ln>
        </p:spPr>
      </p:pic>
      <p:pic>
        <p:nvPicPr>
          <p:cNvPr id="156" name="Google Shape;156;p15"/>
          <p:cNvPicPr preferRelativeResize="0"/>
          <p:nvPr/>
        </p:nvPicPr>
        <p:blipFill rotWithShape="1">
          <a:blip r:embed="rId7">
            <a:alphaModFix/>
          </a:blip>
          <a:srcRect b="1428" l="0" r="0" t="1418"/>
          <a:stretch/>
        </p:blipFill>
        <p:spPr>
          <a:xfrm>
            <a:off x="6993225" y="1580875"/>
            <a:ext cx="1162375" cy="1416624"/>
          </a:xfrm>
          <a:prstGeom prst="rect">
            <a:avLst/>
          </a:prstGeom>
          <a:noFill/>
          <a:ln>
            <a:noFill/>
          </a:ln>
          <a:effectLst>
            <a:outerShdw blurRad="57150" rotWithShape="0" algn="bl" dir="2760000" dist="76200">
              <a:srgbClr val="000000">
                <a:alpha val="95000"/>
              </a:srgbClr>
            </a:outerShdw>
          </a:effectLst>
        </p:spPr>
      </p:pic>
      <p:pic>
        <p:nvPicPr>
          <p:cNvPr id="157" name="Google Shape;157;p15"/>
          <p:cNvPicPr preferRelativeResize="0"/>
          <p:nvPr/>
        </p:nvPicPr>
        <p:blipFill>
          <a:blip r:embed="rId8">
            <a:alphaModFix/>
          </a:blip>
          <a:stretch>
            <a:fillRect/>
          </a:stretch>
        </p:blipFill>
        <p:spPr>
          <a:xfrm>
            <a:off x="4866543" y="1428416"/>
            <a:ext cx="1758226" cy="1622097"/>
          </a:xfrm>
          <a:prstGeom prst="rect">
            <a:avLst/>
          </a:prstGeom>
          <a:noFill/>
          <a:ln>
            <a:noFill/>
          </a:ln>
          <a:effectLst>
            <a:outerShdw blurRad="57150" rotWithShape="0" algn="bl" dir="2760000" dist="76200">
              <a:srgbClr val="000000">
                <a:alpha val="95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16"/>
          <p:cNvSpPr txBox="1"/>
          <p:nvPr>
            <p:ph type="title"/>
          </p:nvPr>
        </p:nvSpPr>
        <p:spPr>
          <a:xfrm>
            <a:off x="819150" y="4556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Plan for Today</a:t>
            </a:r>
            <a:endParaRPr/>
          </a:p>
        </p:txBody>
      </p:sp>
      <p:sp>
        <p:nvSpPr>
          <p:cNvPr id="163" name="Google Shape;163;p16"/>
          <p:cNvSpPr/>
          <p:nvPr/>
        </p:nvSpPr>
        <p:spPr>
          <a:xfrm>
            <a:off x="2012563" y="2248113"/>
            <a:ext cx="594300" cy="36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16"/>
          <p:cNvGrpSpPr/>
          <p:nvPr/>
        </p:nvGrpSpPr>
        <p:grpSpPr>
          <a:xfrm>
            <a:off x="365888" y="1957148"/>
            <a:ext cx="1965465" cy="1393407"/>
            <a:chOff x="594488" y="1957150"/>
            <a:chExt cx="1709100" cy="1226375"/>
          </a:xfrm>
        </p:grpSpPr>
        <p:sp>
          <p:nvSpPr>
            <p:cNvPr id="165" name="Google Shape;165;p16"/>
            <p:cNvSpPr/>
            <p:nvPr/>
          </p:nvSpPr>
          <p:spPr>
            <a:xfrm>
              <a:off x="1151886" y="1957150"/>
              <a:ext cx="594300" cy="5943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6"/>
            <p:cNvSpPr txBox="1"/>
            <p:nvPr/>
          </p:nvSpPr>
          <p:spPr>
            <a:xfrm>
              <a:off x="1191349" y="1989049"/>
              <a:ext cx="515400" cy="53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400">
                  <a:solidFill>
                    <a:schemeClr val="lt1"/>
                  </a:solidFill>
                  <a:latin typeface="Times New Roman"/>
                  <a:ea typeface="Times New Roman"/>
                  <a:cs typeface="Times New Roman"/>
                  <a:sym typeface="Times New Roman"/>
                </a:rPr>
                <a:t>I</a:t>
              </a:r>
              <a:endParaRPr b="1" sz="2400">
                <a:solidFill>
                  <a:schemeClr val="lt1"/>
                </a:solidFill>
                <a:latin typeface="Times New Roman"/>
                <a:ea typeface="Times New Roman"/>
                <a:cs typeface="Times New Roman"/>
                <a:sym typeface="Times New Roman"/>
              </a:endParaRPr>
            </a:p>
          </p:txBody>
        </p:sp>
        <p:sp>
          <p:nvSpPr>
            <p:cNvPr id="167" name="Google Shape;167;p16"/>
            <p:cNvSpPr txBox="1"/>
            <p:nvPr/>
          </p:nvSpPr>
          <p:spPr>
            <a:xfrm>
              <a:off x="594488" y="27371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a:latin typeface="Roboto"/>
                  <a:ea typeface="Roboto"/>
                  <a:cs typeface="Roboto"/>
                  <a:sym typeface="Roboto"/>
                </a:rPr>
                <a:t>Identifying</a:t>
              </a:r>
              <a:endParaRPr b="1">
                <a:latin typeface="Roboto"/>
                <a:ea typeface="Roboto"/>
                <a:cs typeface="Roboto"/>
                <a:sym typeface="Roboto"/>
              </a:endParaRPr>
            </a:p>
            <a:p>
              <a:pPr indent="0" lvl="0" marL="0" rtl="0" algn="ctr">
                <a:lnSpc>
                  <a:spcPct val="115000"/>
                </a:lnSpc>
                <a:spcBef>
                  <a:spcPts val="0"/>
                </a:spcBef>
                <a:spcAft>
                  <a:spcPts val="0"/>
                </a:spcAft>
                <a:buNone/>
              </a:pPr>
              <a:r>
                <a:rPr b="1" lang="en">
                  <a:latin typeface="Roboto"/>
                  <a:ea typeface="Roboto"/>
                  <a:cs typeface="Roboto"/>
                  <a:sym typeface="Roboto"/>
                </a:rPr>
                <a:t>the Problem</a:t>
              </a:r>
              <a:endParaRPr b="1">
                <a:latin typeface="Roboto"/>
                <a:ea typeface="Roboto"/>
                <a:cs typeface="Roboto"/>
                <a:sym typeface="Roboto"/>
              </a:endParaRPr>
            </a:p>
          </p:txBody>
        </p:sp>
      </p:grpSp>
      <p:grpSp>
        <p:nvGrpSpPr>
          <p:cNvPr id="168" name="Google Shape;168;p16"/>
          <p:cNvGrpSpPr/>
          <p:nvPr/>
        </p:nvGrpSpPr>
        <p:grpSpPr>
          <a:xfrm>
            <a:off x="2394625" y="1957146"/>
            <a:ext cx="1965465" cy="1411023"/>
            <a:chOff x="2699425" y="1957150"/>
            <a:chExt cx="1709100" cy="1226337"/>
          </a:xfrm>
        </p:grpSpPr>
        <p:sp>
          <p:nvSpPr>
            <p:cNvPr id="169" name="Google Shape;169;p16"/>
            <p:cNvSpPr/>
            <p:nvPr/>
          </p:nvSpPr>
          <p:spPr>
            <a:xfrm>
              <a:off x="3256823" y="1957150"/>
              <a:ext cx="594300" cy="5943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6"/>
            <p:cNvSpPr txBox="1"/>
            <p:nvPr/>
          </p:nvSpPr>
          <p:spPr>
            <a:xfrm>
              <a:off x="2699425" y="2737087"/>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a:latin typeface="Roboto"/>
                  <a:ea typeface="Roboto"/>
                  <a:cs typeface="Roboto"/>
                  <a:sym typeface="Roboto"/>
                </a:rPr>
                <a:t>Gathering User</a:t>
              </a:r>
              <a:endParaRPr b="1">
                <a:latin typeface="Roboto"/>
                <a:ea typeface="Roboto"/>
                <a:cs typeface="Roboto"/>
                <a:sym typeface="Roboto"/>
              </a:endParaRPr>
            </a:p>
            <a:p>
              <a:pPr indent="0" lvl="0" marL="0" rtl="0" algn="ctr">
                <a:lnSpc>
                  <a:spcPct val="115000"/>
                </a:lnSpc>
                <a:spcBef>
                  <a:spcPts val="0"/>
                </a:spcBef>
                <a:spcAft>
                  <a:spcPts val="0"/>
                </a:spcAft>
                <a:buNone/>
              </a:pPr>
              <a:r>
                <a:rPr b="1" lang="en">
                  <a:latin typeface="Roboto"/>
                  <a:ea typeface="Roboto"/>
                  <a:cs typeface="Roboto"/>
                  <a:sym typeface="Roboto"/>
                </a:rPr>
                <a:t>Requirements</a:t>
              </a:r>
              <a:endParaRPr b="1">
                <a:latin typeface="Roboto"/>
                <a:ea typeface="Roboto"/>
                <a:cs typeface="Roboto"/>
                <a:sym typeface="Roboto"/>
              </a:endParaRPr>
            </a:p>
          </p:txBody>
        </p:sp>
      </p:grpSp>
      <p:grpSp>
        <p:nvGrpSpPr>
          <p:cNvPr id="171" name="Google Shape;171;p16"/>
          <p:cNvGrpSpPr/>
          <p:nvPr/>
        </p:nvGrpSpPr>
        <p:grpSpPr>
          <a:xfrm>
            <a:off x="4629013" y="1957150"/>
            <a:ext cx="1965465" cy="1322701"/>
            <a:chOff x="4781413" y="1957150"/>
            <a:chExt cx="1709100" cy="1150175"/>
          </a:xfrm>
        </p:grpSpPr>
        <p:sp>
          <p:nvSpPr>
            <p:cNvPr id="172" name="Google Shape;172;p16"/>
            <p:cNvSpPr/>
            <p:nvPr/>
          </p:nvSpPr>
          <p:spPr>
            <a:xfrm>
              <a:off x="5338808" y="1957150"/>
              <a:ext cx="594300" cy="5943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6"/>
            <p:cNvSpPr txBox="1"/>
            <p:nvPr/>
          </p:nvSpPr>
          <p:spPr>
            <a:xfrm>
              <a:off x="4781413"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a:latin typeface="Roboto"/>
                  <a:ea typeface="Roboto"/>
                  <a:cs typeface="Roboto"/>
                  <a:sym typeface="Roboto"/>
                </a:rPr>
                <a:t>Solution</a:t>
              </a:r>
              <a:endParaRPr b="1">
                <a:latin typeface="Roboto"/>
                <a:ea typeface="Roboto"/>
                <a:cs typeface="Roboto"/>
                <a:sym typeface="Roboto"/>
              </a:endParaRPr>
            </a:p>
          </p:txBody>
        </p:sp>
      </p:grpSp>
      <p:grpSp>
        <p:nvGrpSpPr>
          <p:cNvPr id="174" name="Google Shape;174;p16"/>
          <p:cNvGrpSpPr/>
          <p:nvPr/>
        </p:nvGrpSpPr>
        <p:grpSpPr>
          <a:xfrm>
            <a:off x="6634788" y="1957150"/>
            <a:ext cx="1965465" cy="1322701"/>
            <a:chOff x="6863388" y="1957150"/>
            <a:chExt cx="1709100" cy="1150175"/>
          </a:xfrm>
        </p:grpSpPr>
        <p:sp>
          <p:nvSpPr>
            <p:cNvPr id="175" name="Google Shape;175;p16"/>
            <p:cNvSpPr/>
            <p:nvPr/>
          </p:nvSpPr>
          <p:spPr>
            <a:xfrm>
              <a:off x="7420786" y="1957150"/>
              <a:ext cx="594300" cy="5943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txBox="1"/>
            <p:nvPr/>
          </p:nvSpPr>
          <p:spPr>
            <a:xfrm>
              <a:off x="6863388"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a:latin typeface="Roboto"/>
                  <a:ea typeface="Roboto"/>
                  <a:cs typeface="Roboto"/>
                  <a:sym typeface="Roboto"/>
                </a:rPr>
                <a:t>Usability Evaluation</a:t>
              </a:r>
              <a:endParaRPr b="1">
                <a:latin typeface="Roboto"/>
                <a:ea typeface="Roboto"/>
                <a:cs typeface="Roboto"/>
                <a:sym typeface="Roboto"/>
              </a:endParaRPr>
            </a:p>
          </p:txBody>
        </p:sp>
      </p:grpSp>
      <p:sp>
        <p:nvSpPr>
          <p:cNvPr id="177" name="Google Shape;177;p16"/>
          <p:cNvSpPr/>
          <p:nvPr/>
        </p:nvSpPr>
        <p:spPr>
          <a:xfrm>
            <a:off x="4184775" y="2248113"/>
            <a:ext cx="594300" cy="36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178" name="Google Shape;178;p16"/>
          <p:cNvSpPr/>
          <p:nvPr/>
        </p:nvSpPr>
        <p:spPr>
          <a:xfrm>
            <a:off x="6266750" y="2248113"/>
            <a:ext cx="594300" cy="36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txBox="1"/>
          <p:nvPr/>
        </p:nvSpPr>
        <p:spPr>
          <a:xfrm>
            <a:off x="3080987" y="1993392"/>
            <a:ext cx="586500" cy="62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400">
                <a:solidFill>
                  <a:schemeClr val="lt1"/>
                </a:solidFill>
                <a:latin typeface="Times New Roman"/>
                <a:ea typeface="Times New Roman"/>
                <a:cs typeface="Times New Roman"/>
                <a:sym typeface="Times New Roman"/>
              </a:rPr>
              <a:t>II</a:t>
            </a:r>
            <a:endParaRPr b="1" sz="2400">
              <a:solidFill>
                <a:schemeClr val="lt1"/>
              </a:solidFill>
              <a:latin typeface="Times New Roman"/>
              <a:ea typeface="Times New Roman"/>
              <a:cs typeface="Times New Roman"/>
              <a:sym typeface="Times New Roman"/>
            </a:endParaRPr>
          </a:p>
        </p:txBody>
      </p:sp>
      <p:sp>
        <p:nvSpPr>
          <p:cNvPr id="180" name="Google Shape;180;p16"/>
          <p:cNvSpPr txBox="1"/>
          <p:nvPr/>
        </p:nvSpPr>
        <p:spPr>
          <a:xfrm>
            <a:off x="5198766" y="1993392"/>
            <a:ext cx="828000" cy="6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400">
                <a:solidFill>
                  <a:schemeClr val="lt1"/>
                </a:solidFill>
                <a:latin typeface="Times New Roman"/>
                <a:ea typeface="Times New Roman"/>
                <a:cs typeface="Times New Roman"/>
                <a:sym typeface="Times New Roman"/>
              </a:rPr>
              <a:t>III</a:t>
            </a:r>
            <a:endParaRPr b="1" sz="2400">
              <a:solidFill>
                <a:schemeClr val="lt1"/>
              </a:solidFill>
              <a:latin typeface="Times New Roman"/>
              <a:ea typeface="Times New Roman"/>
              <a:cs typeface="Times New Roman"/>
              <a:sym typeface="Times New Roman"/>
            </a:endParaRPr>
          </a:p>
        </p:txBody>
      </p:sp>
      <p:sp>
        <p:nvSpPr>
          <p:cNvPr id="181" name="Google Shape;181;p16"/>
          <p:cNvSpPr txBox="1"/>
          <p:nvPr/>
        </p:nvSpPr>
        <p:spPr>
          <a:xfrm>
            <a:off x="7242048" y="1993392"/>
            <a:ext cx="780000" cy="6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400">
                <a:solidFill>
                  <a:schemeClr val="lt1"/>
                </a:solidFill>
                <a:latin typeface="Times New Roman"/>
                <a:ea typeface="Times New Roman"/>
                <a:cs typeface="Times New Roman"/>
                <a:sym typeface="Times New Roman"/>
              </a:rPr>
              <a:t>IV</a:t>
            </a:r>
            <a:endParaRPr b="1" sz="2400">
              <a:solidFill>
                <a:schemeClr val="lt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17"/>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Identifying the Problem</a:t>
            </a:r>
            <a:endParaRPr/>
          </a:p>
        </p:txBody>
      </p:sp>
      <p:pic>
        <p:nvPicPr>
          <p:cNvPr id="187" name="Google Shape;187;p17"/>
          <p:cNvPicPr preferRelativeResize="0"/>
          <p:nvPr/>
        </p:nvPicPr>
        <p:blipFill>
          <a:blip r:embed="rId3">
            <a:alphaModFix/>
          </a:blip>
          <a:stretch>
            <a:fillRect/>
          </a:stretch>
        </p:blipFill>
        <p:spPr>
          <a:xfrm>
            <a:off x="8065325" y="4232150"/>
            <a:ext cx="1078675" cy="911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18"/>
          <p:cNvSpPr txBox="1"/>
          <p:nvPr>
            <p:ph type="title"/>
          </p:nvPr>
        </p:nvSpPr>
        <p:spPr>
          <a:xfrm>
            <a:off x="819150" y="3806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Demographics</a:t>
            </a:r>
            <a:endParaRPr/>
          </a:p>
        </p:txBody>
      </p:sp>
      <p:sp>
        <p:nvSpPr>
          <p:cNvPr id="193" name="Google Shape;193;p1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194" name="Google Shape;194;p18" title="Chart"/>
          <p:cNvPicPr preferRelativeResize="0"/>
          <p:nvPr/>
        </p:nvPicPr>
        <p:blipFill>
          <a:blip r:embed="rId3">
            <a:alphaModFix/>
          </a:blip>
          <a:stretch>
            <a:fillRect/>
          </a:stretch>
        </p:blipFill>
        <p:spPr>
          <a:xfrm>
            <a:off x="5551062" y="1246149"/>
            <a:ext cx="2709875" cy="2547799"/>
          </a:xfrm>
          <a:prstGeom prst="rect">
            <a:avLst/>
          </a:prstGeom>
          <a:noFill/>
          <a:ln>
            <a:noFill/>
          </a:ln>
        </p:spPr>
      </p:pic>
      <p:sp>
        <p:nvSpPr>
          <p:cNvPr id="195" name="Google Shape;195;p18"/>
          <p:cNvSpPr/>
          <p:nvPr/>
        </p:nvSpPr>
        <p:spPr>
          <a:xfrm>
            <a:off x="6332703" y="1940725"/>
            <a:ext cx="1146600" cy="1132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88%</a:t>
            </a:r>
            <a:endParaRPr b="1" sz="2400">
              <a:solidFill>
                <a:srgbClr val="FFFFFF"/>
              </a:solidFill>
            </a:endParaRPr>
          </a:p>
        </p:txBody>
      </p:sp>
      <p:sp>
        <p:nvSpPr>
          <p:cNvPr id="196" name="Google Shape;196;p18"/>
          <p:cNvSpPr txBox="1"/>
          <p:nvPr/>
        </p:nvSpPr>
        <p:spPr>
          <a:xfrm>
            <a:off x="679888" y="3895825"/>
            <a:ext cx="3157500" cy="78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70% of</a:t>
            </a:r>
            <a:r>
              <a:rPr lang="en" sz="1800">
                <a:latin typeface="Calibri"/>
                <a:ea typeface="Calibri"/>
                <a:cs typeface="Calibri"/>
                <a:sym typeface="Calibri"/>
              </a:rPr>
              <a:t> smartphone users use their mobile devices to plan their trips </a:t>
            </a:r>
            <a:endParaRPr sz="1800">
              <a:latin typeface="Calibri"/>
              <a:ea typeface="Calibri"/>
              <a:cs typeface="Calibri"/>
              <a:sym typeface="Calibri"/>
            </a:endParaRPr>
          </a:p>
        </p:txBody>
      </p:sp>
      <p:sp>
        <p:nvSpPr>
          <p:cNvPr id="197" name="Google Shape;197;p18"/>
          <p:cNvSpPr txBox="1"/>
          <p:nvPr/>
        </p:nvSpPr>
        <p:spPr>
          <a:xfrm>
            <a:off x="5441850" y="3933925"/>
            <a:ext cx="2928300" cy="7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88% of travellers want their favourite trip planning content in one application</a:t>
            </a:r>
            <a:endParaRPr sz="1800">
              <a:latin typeface="Calibri"/>
              <a:ea typeface="Calibri"/>
              <a:cs typeface="Calibri"/>
              <a:sym typeface="Calibri"/>
            </a:endParaRPr>
          </a:p>
        </p:txBody>
      </p:sp>
      <p:pic>
        <p:nvPicPr>
          <p:cNvPr id="198" name="Google Shape;198;p18" title="Chart"/>
          <p:cNvPicPr preferRelativeResize="0"/>
          <p:nvPr/>
        </p:nvPicPr>
        <p:blipFill>
          <a:blip r:embed="rId4">
            <a:alphaModFix/>
          </a:blip>
          <a:stretch>
            <a:fillRect/>
          </a:stretch>
        </p:blipFill>
        <p:spPr>
          <a:xfrm>
            <a:off x="952408" y="1246150"/>
            <a:ext cx="2612493" cy="2547800"/>
          </a:xfrm>
          <a:prstGeom prst="rect">
            <a:avLst/>
          </a:prstGeom>
          <a:noFill/>
          <a:ln>
            <a:noFill/>
          </a:ln>
        </p:spPr>
      </p:pic>
      <p:sp>
        <p:nvSpPr>
          <p:cNvPr id="199" name="Google Shape;199;p18"/>
          <p:cNvSpPr/>
          <p:nvPr/>
        </p:nvSpPr>
        <p:spPr>
          <a:xfrm>
            <a:off x="1685340" y="1940725"/>
            <a:ext cx="1146600" cy="1132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70</a:t>
            </a:r>
            <a:r>
              <a:rPr b="1" lang="en" sz="2400">
                <a:solidFill>
                  <a:srgbClr val="FFFFFF"/>
                </a:solidFill>
              </a:rPr>
              <a:t>%</a:t>
            </a:r>
            <a:endParaRPr b="1" sz="24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pic>
        <p:nvPicPr>
          <p:cNvPr id="204" name="Google Shape;204;p19" title="Chart"/>
          <p:cNvPicPr preferRelativeResize="0"/>
          <p:nvPr/>
        </p:nvPicPr>
        <p:blipFill>
          <a:blip r:embed="rId3">
            <a:alphaModFix/>
          </a:blip>
          <a:stretch>
            <a:fillRect/>
          </a:stretch>
        </p:blipFill>
        <p:spPr>
          <a:xfrm>
            <a:off x="5493925" y="1369675"/>
            <a:ext cx="2497191" cy="2528924"/>
          </a:xfrm>
          <a:prstGeom prst="rect">
            <a:avLst/>
          </a:prstGeom>
          <a:noFill/>
          <a:ln>
            <a:noFill/>
          </a:ln>
        </p:spPr>
      </p:pic>
      <p:sp>
        <p:nvSpPr>
          <p:cNvPr id="205" name="Google Shape;205;p19"/>
          <p:cNvSpPr/>
          <p:nvPr/>
        </p:nvSpPr>
        <p:spPr>
          <a:xfrm>
            <a:off x="6169228" y="2067713"/>
            <a:ext cx="1146600" cy="1132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85</a:t>
            </a:r>
            <a:r>
              <a:rPr b="1" lang="en" sz="2400">
                <a:solidFill>
                  <a:srgbClr val="FFFFFF"/>
                </a:solidFill>
              </a:rPr>
              <a:t>%</a:t>
            </a:r>
            <a:endParaRPr b="1" sz="2400">
              <a:solidFill>
                <a:srgbClr val="FFFFFF"/>
              </a:solidFill>
            </a:endParaRPr>
          </a:p>
        </p:txBody>
      </p:sp>
      <p:sp>
        <p:nvSpPr>
          <p:cNvPr id="206" name="Google Shape;206;p19"/>
          <p:cNvSpPr txBox="1"/>
          <p:nvPr/>
        </p:nvSpPr>
        <p:spPr>
          <a:xfrm>
            <a:off x="1033450" y="3876675"/>
            <a:ext cx="2418900" cy="70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74% of trips are destination-led </a:t>
            </a:r>
            <a:endParaRPr sz="1800">
              <a:latin typeface="Calibri"/>
              <a:ea typeface="Calibri"/>
              <a:cs typeface="Calibri"/>
              <a:sym typeface="Calibri"/>
            </a:endParaRPr>
          </a:p>
        </p:txBody>
      </p:sp>
      <p:sp>
        <p:nvSpPr>
          <p:cNvPr id="207" name="Google Shape;207;p19"/>
          <p:cNvSpPr txBox="1"/>
          <p:nvPr/>
        </p:nvSpPr>
        <p:spPr>
          <a:xfrm>
            <a:off x="5270825" y="3895825"/>
            <a:ext cx="2890200" cy="6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85% of travelers decide on activities after arriving at their destination </a:t>
            </a:r>
            <a:endParaRPr sz="1800">
              <a:latin typeface="Calibri"/>
              <a:ea typeface="Calibri"/>
              <a:cs typeface="Calibri"/>
              <a:sym typeface="Calibri"/>
            </a:endParaRPr>
          </a:p>
        </p:txBody>
      </p:sp>
      <p:pic>
        <p:nvPicPr>
          <p:cNvPr id="208" name="Google Shape;208;p19" title="Chart"/>
          <p:cNvPicPr preferRelativeResize="0"/>
          <p:nvPr/>
        </p:nvPicPr>
        <p:blipFill>
          <a:blip r:embed="rId4">
            <a:alphaModFix/>
          </a:blip>
          <a:stretch>
            <a:fillRect/>
          </a:stretch>
        </p:blipFill>
        <p:spPr>
          <a:xfrm>
            <a:off x="932866" y="1307288"/>
            <a:ext cx="2591921" cy="2528925"/>
          </a:xfrm>
          <a:prstGeom prst="rect">
            <a:avLst/>
          </a:prstGeom>
          <a:noFill/>
          <a:ln>
            <a:noFill/>
          </a:ln>
        </p:spPr>
      </p:pic>
      <p:sp>
        <p:nvSpPr>
          <p:cNvPr id="209" name="Google Shape;209;p19"/>
          <p:cNvSpPr/>
          <p:nvPr/>
        </p:nvSpPr>
        <p:spPr>
          <a:xfrm>
            <a:off x="1655528" y="2005350"/>
            <a:ext cx="1146600" cy="1132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74%</a:t>
            </a:r>
            <a:endParaRPr b="1" sz="2400">
              <a:solidFill>
                <a:srgbClr val="FFFFFF"/>
              </a:solidFill>
            </a:endParaRPr>
          </a:p>
        </p:txBody>
      </p:sp>
      <p:sp>
        <p:nvSpPr>
          <p:cNvPr id="210" name="Google Shape;210;p19"/>
          <p:cNvSpPr txBox="1"/>
          <p:nvPr>
            <p:ph type="title"/>
          </p:nvPr>
        </p:nvSpPr>
        <p:spPr>
          <a:xfrm>
            <a:off x="819150" y="3806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Trip Planning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0"/>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Gathering User Requirements</a:t>
            </a:r>
            <a:endParaRPr/>
          </a:p>
        </p:txBody>
      </p:sp>
      <p:pic>
        <p:nvPicPr>
          <p:cNvPr id="216" name="Google Shape;216;p20"/>
          <p:cNvPicPr preferRelativeResize="0"/>
          <p:nvPr/>
        </p:nvPicPr>
        <p:blipFill>
          <a:blip r:embed="rId3">
            <a:alphaModFix/>
          </a:blip>
          <a:stretch>
            <a:fillRect/>
          </a:stretch>
        </p:blipFill>
        <p:spPr>
          <a:xfrm>
            <a:off x="8065325" y="4232150"/>
            <a:ext cx="1078675" cy="911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1"/>
          <p:cNvSpPr txBox="1"/>
          <p:nvPr>
            <p:ph type="title"/>
          </p:nvPr>
        </p:nvSpPr>
        <p:spPr>
          <a:xfrm>
            <a:off x="819150" y="4556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Survey Results</a:t>
            </a:r>
            <a:endParaRPr/>
          </a:p>
        </p:txBody>
      </p:sp>
      <p:sp>
        <p:nvSpPr>
          <p:cNvPr id="222" name="Google Shape;222;p21"/>
          <p:cNvSpPr/>
          <p:nvPr/>
        </p:nvSpPr>
        <p:spPr>
          <a:xfrm rot="-1867324">
            <a:off x="564561" y="1545643"/>
            <a:ext cx="2104038" cy="2104038"/>
          </a:xfrm>
          <a:prstGeom prst="pie">
            <a:avLst>
              <a:gd fmla="val 0" name="adj1"/>
              <a:gd fmla="val 17951637" name="adj2"/>
            </a:avLst>
          </a:prstGeom>
          <a:solidFill>
            <a:srgbClr val="F1C23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rot="3533202">
            <a:off x="786712" y="1634913"/>
            <a:ext cx="1754488" cy="1772393"/>
          </a:xfrm>
          <a:prstGeom prst="pie">
            <a:avLst>
              <a:gd fmla="val 12576992" name="adj1"/>
              <a:gd fmla="val 16181026" name="adj2"/>
            </a:avLst>
          </a:prstGeom>
          <a:solidFill>
            <a:srgbClr val="0C343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txBox="1"/>
          <p:nvPr/>
        </p:nvSpPr>
        <p:spPr>
          <a:xfrm>
            <a:off x="1209934" y="2571747"/>
            <a:ext cx="8133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Yes</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83.3%</a:t>
            </a:r>
            <a:endParaRPr b="1" sz="1900">
              <a:latin typeface="Calibri"/>
              <a:ea typeface="Calibri"/>
              <a:cs typeface="Calibri"/>
              <a:sym typeface="Calibri"/>
            </a:endParaRPr>
          </a:p>
        </p:txBody>
      </p:sp>
      <p:sp>
        <p:nvSpPr>
          <p:cNvPr id="225" name="Google Shape;225;p21"/>
          <p:cNvSpPr txBox="1"/>
          <p:nvPr/>
        </p:nvSpPr>
        <p:spPr>
          <a:xfrm>
            <a:off x="1598775" y="1678539"/>
            <a:ext cx="714300" cy="47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No</a:t>
            </a:r>
            <a:endParaRPr b="1">
              <a:solidFill>
                <a:srgbClr val="FFFFFF"/>
              </a:solidFill>
              <a:latin typeface="Calibri"/>
              <a:ea typeface="Calibri"/>
              <a:cs typeface="Calibri"/>
              <a:sym typeface="Calibri"/>
            </a:endParaRPr>
          </a:p>
          <a:p>
            <a:pPr indent="0" lvl="0" marL="0" rtl="0" algn="ctr">
              <a:spcBef>
                <a:spcPts val="0"/>
              </a:spcBef>
              <a:spcAft>
                <a:spcPts val="0"/>
              </a:spcAft>
              <a:buNone/>
            </a:pPr>
            <a:r>
              <a:rPr b="1" lang="en">
                <a:solidFill>
                  <a:srgbClr val="FFFFFF"/>
                </a:solidFill>
                <a:latin typeface="Calibri"/>
                <a:ea typeface="Calibri"/>
                <a:cs typeface="Calibri"/>
                <a:sym typeface="Calibri"/>
              </a:rPr>
              <a:t>16.7</a:t>
            </a:r>
            <a:r>
              <a:rPr b="1" lang="en">
                <a:solidFill>
                  <a:srgbClr val="FFFFFF"/>
                </a:solidFill>
                <a:latin typeface="Calibri"/>
                <a:ea typeface="Calibri"/>
                <a:cs typeface="Calibri"/>
                <a:sym typeface="Calibri"/>
              </a:rPr>
              <a:t>%</a:t>
            </a:r>
            <a:endParaRPr b="1">
              <a:solidFill>
                <a:srgbClr val="FFFFFF"/>
              </a:solidFill>
              <a:latin typeface="Calibri"/>
              <a:ea typeface="Calibri"/>
              <a:cs typeface="Calibri"/>
              <a:sym typeface="Calibri"/>
            </a:endParaRPr>
          </a:p>
        </p:txBody>
      </p:sp>
      <p:sp>
        <p:nvSpPr>
          <p:cNvPr id="226" name="Google Shape;226;p21"/>
          <p:cNvSpPr/>
          <p:nvPr/>
        </p:nvSpPr>
        <p:spPr>
          <a:xfrm rot="-2700000">
            <a:off x="3581671" y="1547859"/>
            <a:ext cx="2099683" cy="2099683"/>
          </a:xfrm>
          <a:prstGeom prst="pie">
            <a:avLst>
              <a:gd fmla="val 0" name="adj1"/>
              <a:gd fmla="val 13535030" name="adj2"/>
            </a:avLst>
          </a:prstGeom>
          <a:solidFill>
            <a:srgbClr val="F1C23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rot="2700000">
            <a:off x="3682262" y="1483385"/>
            <a:ext cx="1809911" cy="2099683"/>
          </a:xfrm>
          <a:prstGeom prst="pie">
            <a:avLst>
              <a:gd fmla="val 8127865" name="adj1"/>
              <a:gd fmla="val 13535030"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rot="8100000">
            <a:off x="3757192" y="1519818"/>
            <a:ext cx="1763241" cy="2047498"/>
          </a:xfrm>
          <a:prstGeom prst="pie">
            <a:avLst>
              <a:gd fmla="val 8127865" name="adj1"/>
              <a:gd fmla="val 10731932" name="adj2"/>
            </a:avLst>
          </a:prstGeom>
          <a:solidFill>
            <a:srgbClr val="0C343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txBox="1"/>
          <p:nvPr/>
        </p:nvSpPr>
        <p:spPr>
          <a:xfrm>
            <a:off x="4289671" y="2641147"/>
            <a:ext cx="8133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Yes</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62.5%</a:t>
            </a:r>
            <a:endParaRPr b="1" sz="1900">
              <a:latin typeface="Calibri"/>
              <a:ea typeface="Calibri"/>
              <a:cs typeface="Calibri"/>
              <a:sym typeface="Calibri"/>
            </a:endParaRPr>
          </a:p>
        </p:txBody>
      </p:sp>
      <p:sp>
        <p:nvSpPr>
          <p:cNvPr id="230" name="Google Shape;230;p21"/>
          <p:cNvSpPr txBox="1"/>
          <p:nvPr/>
        </p:nvSpPr>
        <p:spPr>
          <a:xfrm>
            <a:off x="4528587" y="1564575"/>
            <a:ext cx="714300" cy="47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No</a:t>
            </a:r>
            <a:endParaRPr b="1">
              <a:solidFill>
                <a:srgbClr val="FFFFFF"/>
              </a:solidFill>
              <a:latin typeface="Calibri"/>
              <a:ea typeface="Calibri"/>
              <a:cs typeface="Calibri"/>
              <a:sym typeface="Calibri"/>
            </a:endParaRPr>
          </a:p>
          <a:p>
            <a:pPr indent="0" lvl="0" marL="0" rtl="0" algn="ctr">
              <a:spcBef>
                <a:spcPts val="0"/>
              </a:spcBef>
              <a:spcAft>
                <a:spcPts val="0"/>
              </a:spcAft>
              <a:buNone/>
            </a:pPr>
            <a:r>
              <a:rPr b="1" lang="en">
                <a:solidFill>
                  <a:srgbClr val="FFFFFF"/>
                </a:solidFill>
                <a:latin typeface="Calibri"/>
                <a:ea typeface="Calibri"/>
                <a:cs typeface="Calibri"/>
                <a:sym typeface="Calibri"/>
              </a:rPr>
              <a:t>12.5%</a:t>
            </a:r>
            <a:endParaRPr b="1">
              <a:solidFill>
                <a:srgbClr val="FFFFFF"/>
              </a:solidFill>
              <a:latin typeface="Calibri"/>
              <a:ea typeface="Calibri"/>
              <a:cs typeface="Calibri"/>
              <a:sym typeface="Calibri"/>
            </a:endParaRPr>
          </a:p>
        </p:txBody>
      </p:sp>
      <p:sp>
        <p:nvSpPr>
          <p:cNvPr id="231" name="Google Shape;231;p21"/>
          <p:cNvSpPr txBox="1"/>
          <p:nvPr/>
        </p:nvSpPr>
        <p:spPr>
          <a:xfrm>
            <a:off x="3797240" y="1873764"/>
            <a:ext cx="8133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Maybe</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25%</a:t>
            </a:r>
            <a:endParaRPr b="1">
              <a:latin typeface="Calibri"/>
              <a:ea typeface="Calibri"/>
              <a:cs typeface="Calibri"/>
              <a:sym typeface="Calibri"/>
            </a:endParaRPr>
          </a:p>
        </p:txBody>
      </p:sp>
      <p:sp>
        <p:nvSpPr>
          <p:cNvPr id="232" name="Google Shape;232;p21"/>
          <p:cNvSpPr txBox="1"/>
          <p:nvPr/>
        </p:nvSpPr>
        <p:spPr>
          <a:xfrm>
            <a:off x="498925" y="3800925"/>
            <a:ext cx="2628300" cy="10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83.3% (20/24) would take customer reviews into consideration before trying something new</a:t>
            </a:r>
            <a:endParaRPr>
              <a:latin typeface="Calibri"/>
              <a:ea typeface="Calibri"/>
              <a:cs typeface="Calibri"/>
              <a:sym typeface="Calibri"/>
            </a:endParaRPr>
          </a:p>
        </p:txBody>
      </p:sp>
      <p:sp>
        <p:nvSpPr>
          <p:cNvPr id="233" name="Google Shape;233;p21"/>
          <p:cNvSpPr txBox="1"/>
          <p:nvPr/>
        </p:nvSpPr>
        <p:spPr>
          <a:xfrm>
            <a:off x="3364850" y="3800925"/>
            <a:ext cx="2839500" cy="10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62.5</a:t>
            </a:r>
            <a:r>
              <a:rPr lang="en">
                <a:latin typeface="Calibri"/>
                <a:ea typeface="Calibri"/>
                <a:cs typeface="Calibri"/>
                <a:sym typeface="Calibri"/>
              </a:rPr>
              <a:t>% (15/24) believe reading or listening to details about cities/attractions whilst travelling enhances their experience</a:t>
            </a:r>
            <a:endParaRPr>
              <a:latin typeface="Calibri"/>
              <a:ea typeface="Calibri"/>
              <a:cs typeface="Calibri"/>
              <a:sym typeface="Calibri"/>
            </a:endParaRPr>
          </a:p>
        </p:txBody>
      </p:sp>
      <p:sp>
        <p:nvSpPr>
          <p:cNvPr id="234" name="Google Shape;234;p21"/>
          <p:cNvSpPr/>
          <p:nvPr/>
        </p:nvSpPr>
        <p:spPr>
          <a:xfrm rot="5400000">
            <a:off x="6459788" y="1531019"/>
            <a:ext cx="2161800" cy="2188500"/>
          </a:xfrm>
          <a:prstGeom prst="pie">
            <a:avLst>
              <a:gd fmla="val 16243530" name="adj1"/>
              <a:gd fmla="val 2728312" name="adj2"/>
            </a:avLst>
          </a:prstGeom>
          <a:solidFill>
            <a:srgbClr val="F1C23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rot="858914">
            <a:off x="6660196" y="1666357"/>
            <a:ext cx="1703493" cy="1850835"/>
          </a:xfrm>
          <a:prstGeom prst="pie">
            <a:avLst>
              <a:gd fmla="val 7327281" name="adj1"/>
              <a:gd fmla="val 13535030"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rot="6251218">
            <a:off x="6564931" y="1565658"/>
            <a:ext cx="1991540" cy="2012203"/>
          </a:xfrm>
          <a:prstGeom prst="pie">
            <a:avLst>
              <a:gd fmla="val 8167646" name="adj1"/>
              <a:gd fmla="val 15347821" name="adj2"/>
            </a:avLst>
          </a:prstGeom>
          <a:solidFill>
            <a:srgbClr val="0C343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txBox="1"/>
          <p:nvPr/>
        </p:nvSpPr>
        <p:spPr>
          <a:xfrm>
            <a:off x="7367434" y="2731485"/>
            <a:ext cx="8133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Yes</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37.5%</a:t>
            </a:r>
            <a:endParaRPr b="1" sz="1900">
              <a:latin typeface="Calibri"/>
              <a:ea typeface="Calibri"/>
              <a:cs typeface="Calibri"/>
              <a:sym typeface="Calibri"/>
            </a:endParaRPr>
          </a:p>
        </p:txBody>
      </p:sp>
      <p:sp>
        <p:nvSpPr>
          <p:cNvPr id="238" name="Google Shape;238;p21"/>
          <p:cNvSpPr txBox="1"/>
          <p:nvPr/>
        </p:nvSpPr>
        <p:spPr>
          <a:xfrm>
            <a:off x="7532775" y="1815850"/>
            <a:ext cx="714300" cy="47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No</a:t>
            </a:r>
            <a:endParaRPr b="1">
              <a:solidFill>
                <a:srgbClr val="FFFFFF"/>
              </a:solidFill>
              <a:latin typeface="Calibri"/>
              <a:ea typeface="Calibri"/>
              <a:cs typeface="Calibri"/>
              <a:sym typeface="Calibri"/>
            </a:endParaRPr>
          </a:p>
          <a:p>
            <a:pPr indent="0" lvl="0" marL="0" rtl="0" algn="ctr">
              <a:spcBef>
                <a:spcPts val="0"/>
              </a:spcBef>
              <a:spcAft>
                <a:spcPts val="0"/>
              </a:spcAft>
              <a:buNone/>
            </a:pPr>
            <a:r>
              <a:rPr b="1" lang="en">
                <a:solidFill>
                  <a:srgbClr val="FFFFFF"/>
                </a:solidFill>
                <a:latin typeface="Calibri"/>
                <a:ea typeface="Calibri"/>
                <a:cs typeface="Calibri"/>
                <a:sym typeface="Calibri"/>
              </a:rPr>
              <a:t>33.3%</a:t>
            </a:r>
            <a:endParaRPr b="1">
              <a:solidFill>
                <a:srgbClr val="FFFFFF"/>
              </a:solidFill>
              <a:latin typeface="Calibri"/>
              <a:ea typeface="Calibri"/>
              <a:cs typeface="Calibri"/>
              <a:sym typeface="Calibri"/>
            </a:endParaRPr>
          </a:p>
        </p:txBody>
      </p:sp>
      <p:sp>
        <p:nvSpPr>
          <p:cNvPr id="239" name="Google Shape;239;p21"/>
          <p:cNvSpPr txBox="1"/>
          <p:nvPr/>
        </p:nvSpPr>
        <p:spPr>
          <a:xfrm>
            <a:off x="6594228" y="2232689"/>
            <a:ext cx="8133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Maybe</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29.2%</a:t>
            </a:r>
            <a:endParaRPr b="1">
              <a:latin typeface="Calibri"/>
              <a:ea typeface="Calibri"/>
              <a:cs typeface="Calibri"/>
              <a:sym typeface="Calibri"/>
            </a:endParaRPr>
          </a:p>
        </p:txBody>
      </p:sp>
      <p:sp>
        <p:nvSpPr>
          <p:cNvPr id="240" name="Google Shape;240;p21"/>
          <p:cNvSpPr txBox="1"/>
          <p:nvPr/>
        </p:nvSpPr>
        <p:spPr>
          <a:xfrm>
            <a:off x="6441075" y="3864925"/>
            <a:ext cx="2384400" cy="10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37.5% (9/24) willing to explore cities/attractions with a group</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